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sldIdLst>
    <p:sldId id="256" r:id="rId5"/>
    <p:sldId id="257" r:id="rId6"/>
    <p:sldId id="277" r:id="rId7"/>
    <p:sldId id="278" r:id="rId8"/>
    <p:sldId id="279" r:id="rId9"/>
    <p:sldId id="280" r:id="rId10"/>
    <p:sldId id="275" r:id="rId11"/>
    <p:sldId id="258" r:id="rId12"/>
    <p:sldId id="260" r:id="rId13"/>
    <p:sldId id="285" r:id="rId14"/>
    <p:sldId id="274" r:id="rId15"/>
    <p:sldId id="270" r:id="rId16"/>
    <p:sldId id="272" r:id="rId17"/>
    <p:sldId id="273" r:id="rId18"/>
    <p:sldId id="271" r:id="rId19"/>
    <p:sldId id="263" r:id="rId20"/>
    <p:sldId id="266" r:id="rId21"/>
    <p:sldId id="268" r:id="rId22"/>
    <p:sldId id="282" r:id="rId23"/>
    <p:sldId id="283" r:id="rId24"/>
    <p:sldId id="284" r:id="rId25"/>
    <p:sldId id="276" r:id="rId2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332" autoAdjust="0"/>
  </p:normalViewPr>
  <p:slideViewPr>
    <p:cSldViewPr snapToGrid="0">
      <p:cViewPr varScale="1">
        <p:scale>
          <a:sx n="107" d="100"/>
          <a:sy n="107" d="100"/>
        </p:scale>
        <p:origin x="138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3B3A52-AE6E-4F07-BF1C-C770E13270F2}" type="datetimeFigureOut">
              <a:rPr lang="de-DE" smtClean="0"/>
              <a:t>10.09.2019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46E73E-2C21-4D12-ABB0-939BB75D799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8411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6E73E-2C21-4D12-ABB0-939BB75D799F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96148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So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give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baseline="0" dirty="0"/>
              <a:t> a </a:t>
            </a:r>
            <a:r>
              <a:rPr lang="de-DE" baseline="0" dirty="0" err="1"/>
              <a:t>brief</a:t>
            </a:r>
            <a:r>
              <a:rPr lang="de-DE" baseline="0" dirty="0"/>
              <a:t> </a:t>
            </a:r>
            <a:r>
              <a:rPr lang="de-DE" baseline="0" dirty="0" err="1"/>
              <a:t>overview</a:t>
            </a:r>
            <a:r>
              <a:rPr lang="de-DE" baseline="0" dirty="0"/>
              <a:t> </a:t>
            </a:r>
            <a:r>
              <a:rPr lang="de-DE" baseline="0" dirty="0" err="1"/>
              <a:t>of</a:t>
            </a:r>
            <a:r>
              <a:rPr lang="de-DE" baseline="0" dirty="0"/>
              <a:t>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key</a:t>
            </a:r>
            <a:r>
              <a:rPr lang="de-DE" baseline="0" dirty="0"/>
              <a:t> </a:t>
            </a:r>
            <a:r>
              <a:rPr lang="de-DE" baseline="0" dirty="0" err="1"/>
              <a:t>characteristics</a:t>
            </a:r>
            <a:r>
              <a:rPr lang="de-DE" baseline="0" dirty="0"/>
              <a:t> </a:t>
            </a:r>
            <a:r>
              <a:rPr lang="de-DE" baseline="0" dirty="0" err="1"/>
              <a:t>of</a:t>
            </a:r>
            <a:r>
              <a:rPr lang="de-DE" baseline="0" dirty="0"/>
              <a:t> UMR</a:t>
            </a:r>
            <a:endParaRPr lang="de-DE" dirty="0"/>
          </a:p>
          <a:p>
            <a:endParaRPr lang="de-DE" dirty="0"/>
          </a:p>
          <a:p>
            <a:r>
              <a:rPr lang="de-DE" dirty="0"/>
              <a:t>UMR</a:t>
            </a:r>
            <a:r>
              <a:rPr lang="de-DE" baseline="0" dirty="0"/>
              <a:t> </a:t>
            </a:r>
            <a:r>
              <a:rPr lang="de-DE" baseline="0" dirty="0" err="1"/>
              <a:t>emphasises</a:t>
            </a:r>
            <a:r>
              <a:rPr lang="de-DE" baseline="0" dirty="0"/>
              <a:t> </a:t>
            </a:r>
            <a:r>
              <a:rPr lang="de-DE" baseline="0" dirty="0" err="1"/>
              <a:t>particularly</a:t>
            </a:r>
            <a:r>
              <a:rPr lang="de-DE" baseline="0" dirty="0"/>
              <a:t>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diversity</a:t>
            </a:r>
            <a:r>
              <a:rPr lang="de-DE" baseline="0" dirty="0"/>
              <a:t> of HEIs </a:t>
            </a:r>
            <a:r>
              <a:rPr lang="de-DE" baseline="0" dirty="0" err="1"/>
              <a:t>which</a:t>
            </a:r>
            <a:r>
              <a:rPr lang="de-DE" baseline="0" dirty="0"/>
              <a:t> </a:t>
            </a:r>
            <a:r>
              <a:rPr lang="de-DE" baseline="0" dirty="0" err="1"/>
              <a:t>is</a:t>
            </a:r>
            <a:r>
              <a:rPr lang="de-DE" baseline="0" dirty="0"/>
              <a:t> </a:t>
            </a:r>
            <a:r>
              <a:rPr lang="de-DE" baseline="0" dirty="0" err="1"/>
              <a:t>expressed</a:t>
            </a:r>
            <a:r>
              <a:rPr lang="de-DE" baseline="0" dirty="0"/>
              <a:t> </a:t>
            </a:r>
            <a:r>
              <a:rPr lang="de-DE" baseline="0" dirty="0" err="1"/>
              <a:t>by</a:t>
            </a:r>
            <a:r>
              <a:rPr lang="de-DE" baseline="0" dirty="0"/>
              <a:t> </a:t>
            </a:r>
            <a:r>
              <a:rPr lang="de-DE" baseline="0" dirty="0" err="1"/>
              <a:t>its</a:t>
            </a:r>
            <a:r>
              <a:rPr lang="de-DE" baseline="0" dirty="0"/>
              <a:t> </a:t>
            </a:r>
            <a:r>
              <a:rPr lang="de-DE" baseline="0" dirty="0" err="1"/>
              <a:t>ranking</a:t>
            </a:r>
            <a:r>
              <a:rPr lang="de-DE" baseline="0" dirty="0"/>
              <a:t> in 5 </a:t>
            </a:r>
            <a:r>
              <a:rPr lang="de-DE" baseline="0" dirty="0" err="1"/>
              <a:t>dimensions</a:t>
            </a:r>
            <a:r>
              <a:rPr lang="de-DE" baseline="0" dirty="0"/>
              <a:t> at </a:t>
            </a:r>
            <a:r>
              <a:rPr lang="de-DE" baseline="0" dirty="0" err="1"/>
              <a:t>institutional</a:t>
            </a:r>
            <a:r>
              <a:rPr lang="de-DE" baseline="0" dirty="0"/>
              <a:t> </a:t>
            </a:r>
            <a:r>
              <a:rPr lang="de-DE" baseline="0" dirty="0" err="1"/>
              <a:t>as</a:t>
            </a:r>
            <a:r>
              <a:rPr lang="de-DE" baseline="0" dirty="0"/>
              <a:t> </a:t>
            </a:r>
            <a:r>
              <a:rPr lang="de-DE" baseline="0" dirty="0" err="1"/>
              <a:t>well</a:t>
            </a:r>
            <a:r>
              <a:rPr lang="de-DE" baseline="0" dirty="0"/>
              <a:t> </a:t>
            </a:r>
            <a:r>
              <a:rPr lang="de-DE" baseline="0" dirty="0" err="1"/>
              <a:t>as</a:t>
            </a:r>
            <a:r>
              <a:rPr lang="de-DE" baseline="0" dirty="0"/>
              <a:t> at </a:t>
            </a:r>
            <a:r>
              <a:rPr lang="de-DE" baseline="0" dirty="0" err="1"/>
              <a:t>subject</a:t>
            </a:r>
            <a:r>
              <a:rPr lang="de-DE" baseline="0" dirty="0"/>
              <a:t> level</a:t>
            </a:r>
            <a:endParaRPr lang="de-DE" dirty="0"/>
          </a:p>
          <a:p>
            <a:endParaRPr lang="de-DE" dirty="0"/>
          </a:p>
          <a:p>
            <a:r>
              <a:rPr lang="de-DE" dirty="0"/>
              <a:t>These 5 </a:t>
            </a:r>
            <a:r>
              <a:rPr lang="de-DE" dirty="0" err="1"/>
              <a:t>dimensions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:</a:t>
            </a:r>
            <a:r>
              <a:rPr lang="de-DE" baseline="0" dirty="0"/>
              <a:t> </a:t>
            </a:r>
            <a:r>
              <a:rPr lang="de-DE" baseline="0" dirty="0" err="1"/>
              <a:t>teaching</a:t>
            </a:r>
            <a:r>
              <a:rPr lang="de-DE" baseline="0" dirty="0"/>
              <a:t> &amp; </a:t>
            </a:r>
            <a:r>
              <a:rPr lang="de-DE" baseline="0" dirty="0" err="1"/>
              <a:t>learning</a:t>
            </a:r>
            <a:r>
              <a:rPr lang="de-DE" baseline="0" dirty="0"/>
              <a:t>, </a:t>
            </a:r>
            <a:r>
              <a:rPr lang="de-DE" baseline="0" dirty="0" err="1"/>
              <a:t>research</a:t>
            </a:r>
            <a:r>
              <a:rPr lang="de-DE" baseline="0" dirty="0"/>
              <a:t>, </a:t>
            </a:r>
            <a:r>
              <a:rPr lang="de-DE" baseline="0" dirty="0" err="1"/>
              <a:t>knowledge</a:t>
            </a:r>
            <a:r>
              <a:rPr lang="de-DE" baseline="0" dirty="0"/>
              <a:t> </a:t>
            </a:r>
            <a:r>
              <a:rPr lang="de-DE" baseline="0" dirty="0" err="1"/>
              <a:t>transfer</a:t>
            </a:r>
            <a:r>
              <a:rPr lang="de-DE" baseline="0" dirty="0"/>
              <a:t>, international </a:t>
            </a:r>
            <a:r>
              <a:rPr lang="de-DE" baseline="0" dirty="0" err="1"/>
              <a:t>orientation</a:t>
            </a:r>
            <a:r>
              <a:rPr lang="de-DE" baseline="0" dirty="0"/>
              <a:t>, regional </a:t>
            </a:r>
            <a:r>
              <a:rPr lang="de-DE" baseline="0" dirty="0" err="1"/>
              <a:t>engagement</a:t>
            </a:r>
            <a:r>
              <a:rPr lang="de-DE" baseline="0" dirty="0"/>
              <a:t>;</a:t>
            </a:r>
          </a:p>
          <a:p>
            <a:endParaRPr lang="de-DE" baseline="0" dirty="0"/>
          </a:p>
          <a:p>
            <a:r>
              <a:rPr lang="de-DE" baseline="0" dirty="0"/>
              <a:t>(</a:t>
            </a:r>
            <a:r>
              <a:rPr lang="de-DE" baseline="0" dirty="0" err="1"/>
              <a:t>instead</a:t>
            </a:r>
            <a:r>
              <a:rPr lang="de-DE" baseline="0" dirty="0"/>
              <a:t>, </a:t>
            </a:r>
            <a:r>
              <a:rPr lang="de-DE" baseline="0" dirty="0" err="1"/>
              <a:t>we</a:t>
            </a:r>
            <a:r>
              <a:rPr lang="de-DE" baseline="0" dirty="0"/>
              <a:t> do top 25 </a:t>
            </a:r>
            <a:r>
              <a:rPr lang="de-DE" baseline="0" dirty="0" err="1"/>
              <a:t>performers</a:t>
            </a:r>
            <a:r>
              <a:rPr lang="de-DE" baseline="0" dirty="0"/>
              <a:t> </a:t>
            </a:r>
            <a:r>
              <a:rPr lang="de-DE" baseline="0" dirty="0" err="1"/>
              <a:t>for</a:t>
            </a:r>
            <a:r>
              <a:rPr lang="de-DE" baseline="0" dirty="0"/>
              <a:t> </a:t>
            </a:r>
            <a:r>
              <a:rPr lang="de-DE" baseline="0" dirty="0" err="1"/>
              <a:t>selected</a:t>
            </a:r>
            <a:r>
              <a:rPr lang="de-DE" baseline="0" dirty="0"/>
              <a:t> </a:t>
            </a:r>
            <a:r>
              <a:rPr lang="de-DE" baseline="0" dirty="0" err="1"/>
              <a:t>indicators</a:t>
            </a:r>
            <a:r>
              <a:rPr lang="de-DE" baseline="0" dirty="0"/>
              <a:t>)</a:t>
            </a:r>
          </a:p>
          <a:p>
            <a:endParaRPr lang="de-DE" baseline="0" dirty="0"/>
          </a:p>
          <a:p>
            <a:r>
              <a:rPr lang="de-DE" baseline="0" dirty="0"/>
              <a:t>In </a:t>
            </a:r>
            <a:r>
              <a:rPr lang="de-DE" baseline="0" dirty="0" err="1"/>
              <a:t>our</a:t>
            </a:r>
            <a:r>
              <a:rPr lang="de-DE" baseline="0" dirty="0"/>
              <a:t> 2019 </a:t>
            </a:r>
            <a:r>
              <a:rPr lang="de-DE" baseline="0" dirty="0" err="1"/>
              <a:t>edition</a:t>
            </a:r>
            <a:r>
              <a:rPr lang="de-DE" baseline="0" dirty="0"/>
              <a:t>, </a:t>
            </a:r>
            <a:r>
              <a:rPr lang="de-DE" baseline="0" dirty="0" err="1"/>
              <a:t>we</a:t>
            </a:r>
            <a:r>
              <a:rPr lang="de-DE" baseline="0" dirty="0"/>
              <a:t> </a:t>
            </a:r>
            <a:r>
              <a:rPr lang="de-DE" baseline="0" dirty="0" err="1"/>
              <a:t>cover</a:t>
            </a:r>
            <a:endParaRPr lang="de-DE" baseline="0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sz="1200" dirty="0" err="1">
                <a:solidFill>
                  <a:schemeClr val="tx1">
                    <a:lumMod val="50000"/>
                  </a:schemeClr>
                </a:solidFill>
              </a:rPr>
              <a:t>about</a:t>
            </a:r>
            <a:r>
              <a:rPr lang="de-DE" sz="1200" dirty="0">
                <a:solidFill>
                  <a:schemeClr val="tx1">
                    <a:lumMod val="50000"/>
                  </a:schemeClr>
                </a:solidFill>
              </a:rPr>
              <a:t> 1.700 HEIs</a:t>
            </a:r>
            <a:r>
              <a:rPr lang="de-DE" sz="1200" baseline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de-DE" sz="1200" baseline="0" dirty="0" err="1">
                <a:solidFill>
                  <a:schemeClr val="tx1">
                    <a:lumMod val="50000"/>
                  </a:schemeClr>
                </a:solidFill>
              </a:rPr>
              <a:t>from</a:t>
            </a:r>
            <a:r>
              <a:rPr lang="de-DE" sz="1200" baseline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de-DE" sz="1200" dirty="0">
                <a:solidFill>
                  <a:schemeClr val="tx1">
                    <a:lumMod val="50000"/>
                  </a:schemeClr>
                </a:solidFill>
              </a:rPr>
              <a:t>96 countries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1200" dirty="0" err="1">
                <a:solidFill>
                  <a:schemeClr val="tx1">
                    <a:lumMod val="50000"/>
                  </a:schemeClr>
                </a:solidFill>
              </a:rPr>
              <a:t>About</a:t>
            </a:r>
            <a:r>
              <a:rPr lang="de-DE" sz="1200" dirty="0">
                <a:solidFill>
                  <a:schemeClr val="tx1">
                    <a:lumMod val="50000"/>
                  </a:schemeClr>
                </a:solidFill>
              </a:rPr>
              <a:t> 5.000 </a:t>
            </a:r>
            <a:r>
              <a:rPr lang="de-DE" sz="1200" dirty="0" err="1">
                <a:solidFill>
                  <a:schemeClr val="tx1">
                    <a:lumMod val="50000"/>
                  </a:schemeClr>
                </a:solidFill>
              </a:rPr>
              <a:t>departments</a:t>
            </a:r>
            <a:r>
              <a:rPr lang="de-DE" sz="1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de-DE" sz="1200" dirty="0" err="1">
                <a:solidFill>
                  <a:schemeClr val="tx1">
                    <a:lumMod val="50000"/>
                  </a:schemeClr>
                </a:solidFill>
              </a:rPr>
              <a:t>with</a:t>
            </a:r>
            <a:r>
              <a:rPr lang="de-DE" sz="1200" baseline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de-DE" sz="1200" dirty="0">
                <a:solidFill>
                  <a:schemeClr val="tx1">
                    <a:lumMod val="50000"/>
                  </a:schemeClr>
                </a:solidFill>
              </a:rPr>
              <a:t>12.000 </a:t>
            </a:r>
            <a:r>
              <a:rPr lang="de-DE" sz="1200" dirty="0" err="1">
                <a:solidFill>
                  <a:schemeClr val="tx1">
                    <a:lumMod val="50000"/>
                  </a:schemeClr>
                </a:solidFill>
              </a:rPr>
              <a:t>study</a:t>
            </a:r>
            <a:r>
              <a:rPr lang="de-DE" sz="1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de-DE" sz="1200" dirty="0" err="1">
                <a:solidFill>
                  <a:schemeClr val="tx1">
                    <a:lumMod val="50000"/>
                  </a:schemeClr>
                </a:solidFill>
              </a:rPr>
              <a:t>programmes</a:t>
            </a:r>
            <a:endParaRPr lang="de-DE" sz="120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de-DE" sz="1200" dirty="0">
                <a:solidFill>
                  <a:schemeClr val="tx1">
                    <a:lumMod val="50000"/>
                  </a:schemeClr>
                </a:solidFill>
              </a:rPr>
              <a:t>Feedback </a:t>
            </a:r>
            <a:r>
              <a:rPr lang="de-DE" sz="1200" dirty="0" err="1">
                <a:solidFill>
                  <a:schemeClr val="tx1">
                    <a:lumMod val="50000"/>
                  </a:schemeClr>
                </a:solidFill>
              </a:rPr>
              <a:t>from</a:t>
            </a:r>
            <a:r>
              <a:rPr lang="de-DE" sz="1200" baseline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de-DE" sz="1200" baseline="0" dirty="0" err="1">
                <a:solidFill>
                  <a:schemeClr val="tx1">
                    <a:lumMod val="50000"/>
                  </a:schemeClr>
                </a:solidFill>
              </a:rPr>
              <a:t>more</a:t>
            </a:r>
            <a:r>
              <a:rPr lang="de-DE" sz="1200" baseline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de-DE" sz="1200" baseline="0" dirty="0" err="1">
                <a:solidFill>
                  <a:schemeClr val="tx1">
                    <a:lumMod val="50000"/>
                  </a:schemeClr>
                </a:solidFill>
              </a:rPr>
              <a:t>than</a:t>
            </a:r>
            <a:r>
              <a:rPr lang="de-DE" sz="1200" baseline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de-DE" sz="1200" dirty="0">
                <a:solidFill>
                  <a:schemeClr val="tx1">
                    <a:lumMod val="50000"/>
                  </a:schemeClr>
                </a:solidFill>
              </a:rPr>
              <a:t>100.000 </a:t>
            </a:r>
            <a:r>
              <a:rPr lang="de-DE" sz="1200" dirty="0" err="1">
                <a:solidFill>
                  <a:schemeClr val="tx1">
                    <a:lumMod val="50000"/>
                  </a:schemeClr>
                </a:solidFill>
              </a:rPr>
              <a:t>students</a:t>
            </a:r>
            <a:endParaRPr lang="de-DE" sz="120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de-DE" sz="1200" dirty="0">
                <a:solidFill>
                  <a:schemeClr val="tx1">
                    <a:lumMod val="50000"/>
                  </a:schemeClr>
                </a:solidFill>
              </a:rPr>
              <a:t>23 </a:t>
            </a:r>
            <a:r>
              <a:rPr lang="de-DE" sz="1200" dirty="0" err="1">
                <a:solidFill>
                  <a:schemeClr val="tx1">
                    <a:lumMod val="50000"/>
                  </a:schemeClr>
                </a:solidFill>
              </a:rPr>
              <a:t>subjects</a:t>
            </a:r>
            <a:endParaRPr lang="de-DE" sz="12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63B70-64B5-4DA7-92BA-048176E8A513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6403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60AD2-C9FC-47D4-A61A-C07DD20CFF50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9112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6E73E-2C21-4D12-ABB0-939BB75D799F}" type="slidenum">
              <a:rPr lang="de-DE" smtClean="0"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67615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6E73E-2C21-4D12-ABB0-939BB75D799F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4396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6E73E-2C21-4D12-ABB0-939BB75D799F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45873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6E73E-2C21-4D12-ABB0-939BB75D799F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04843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6E73E-2C21-4D12-ABB0-939BB75D799F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69976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отаток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2pPr>
              <a:defRPr/>
            </a:lvl2pPr>
          </a:lstStyle>
          <a:p>
            <a:pPr lvl="1"/>
            <a:r>
              <a:rPr lang="de-DE"/>
              <a:t>4 May 2017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EBF4F-71EF-4086-ADC3-995EAAE1F0AF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3706019"/>
            <a:ext cx="4724400" cy="14478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aseline="0"/>
            </a:lvl1pPr>
          </a:lstStyle>
          <a:p>
            <a:r>
              <a:rPr lang="de-DE" dirty="0"/>
              <a:t>Welcome </a:t>
            </a:r>
            <a:r>
              <a:rPr lang="de-DE" dirty="0" err="1"/>
              <a:t>to</a:t>
            </a:r>
            <a:r>
              <a:rPr lang="de-DE" dirty="0"/>
              <a:t> U-Multirank – an </a:t>
            </a:r>
            <a:r>
              <a:rPr lang="de-DE" dirty="0" err="1"/>
              <a:t>introductory</a:t>
            </a:r>
            <a:r>
              <a:rPr lang="de-DE" dirty="0"/>
              <a:t> </a:t>
            </a:r>
            <a:r>
              <a:rPr lang="de-DE" dirty="0" err="1"/>
              <a:t>webinar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participants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Welcome to U-Multirank – an introductory webinar for new participants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8809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4 May 2017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Welcome to U-Multirank – an introductory webinar for new participants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EBF4F-71EF-4086-ADC3-995EAAE1F0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1520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4 May 2017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Welcome to U-Multirank – an introductory webinar for new participants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EBF4F-71EF-4086-ADC3-995EAAE1F0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9037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4 May 2017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  <a:p>
            <a:r>
              <a:rPr lang="de-DE" dirty="0"/>
              <a:t>Welcome to U-Multirank – an </a:t>
            </a:r>
            <a:r>
              <a:rPr lang="de-DE" dirty="0" err="1"/>
              <a:t>introductory</a:t>
            </a:r>
            <a:r>
              <a:rPr lang="de-DE" dirty="0"/>
              <a:t> </a:t>
            </a:r>
            <a:r>
              <a:rPr lang="de-DE" dirty="0" err="1"/>
              <a:t>webinar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participants</a:t>
            </a:r>
            <a:endParaRPr lang="de-DE" dirty="0"/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EBF4F-71EF-4086-ADC3-995EAAE1F0AF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870" y="353267"/>
            <a:ext cx="4724400" cy="1447800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895135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4 May 2017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Welcome to U-Multirank – an introductory webinar for new participants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EBF4F-71EF-4086-ADC3-995EAAE1F0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5327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4 May 2017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Welcome to U-Multirank – an introductory webinar for new participants 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EBF4F-71EF-4086-ADC3-995EAAE1F0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866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4 May 2017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Welcome to U-Multirank – an introductory webinar for new participants 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EBF4F-71EF-4086-ADC3-995EAAE1F0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5547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4 May 2017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Welcome to U-Multirank – an introductory webinar for new participants 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EBF4F-71EF-4086-ADC3-995EAAE1F0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6947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4 May 2017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Welcome to U-Multirank – an introductory webinar for new participants 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EBF4F-71EF-4086-ADC3-995EAAE1F0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0220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4 May 2017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Welcome to U-Multirank – an introductory webinar for new participants 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EBF4F-71EF-4086-ADC3-995EAAE1F0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0806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4 May 2017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Welcome to U-Multirank – an introductory webinar for new participants 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EBF4F-71EF-4086-ADC3-995EAAE1F0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1061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4 May 2017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 Welcome to U-Multirank – an introductory webinar for new participants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EBF4F-71EF-4086-ADC3-995EAAE1F0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2823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uis.unesco.org/sites/default/files/documents/international-standard-classification-of-education-isced-2011-en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zakon.rada.gov.ua/laws/show/266-2015-%D0%B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zakon.rada.gov.ua/laws/show/509-2019-%D0%B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reasury.gov.ua/ua" TargetMode="External"/><Relationship Id="rId5" Type="http://schemas.openxmlformats.org/officeDocument/2006/relationships/image" Target="../media/image16.png"/><Relationship Id="rId4" Type="http://schemas.openxmlformats.org/officeDocument/2006/relationships/hyperlink" Target="https://registry.edbo.gov.ua/opendata/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multirank.org/export/sites/default/press-media/documents/Indicator-Book-2019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1223718" y="938308"/>
            <a:ext cx="931365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dirty="0"/>
              <a:t>Welcome to U-Multirank – </a:t>
            </a:r>
          </a:p>
          <a:p>
            <a:pPr algn="ctr"/>
            <a:r>
              <a:rPr lang="de-DE" sz="4400" dirty="0"/>
              <a:t>an </a:t>
            </a:r>
            <a:r>
              <a:rPr lang="de-DE" sz="4400" dirty="0" err="1"/>
              <a:t>introductory</a:t>
            </a:r>
            <a:r>
              <a:rPr lang="de-DE" sz="4400" dirty="0"/>
              <a:t> </a:t>
            </a:r>
            <a:r>
              <a:rPr lang="de-DE" sz="4400" dirty="0" err="1"/>
              <a:t>webinar</a:t>
            </a:r>
            <a:r>
              <a:rPr lang="de-DE" sz="4400" dirty="0"/>
              <a:t> </a:t>
            </a:r>
            <a:r>
              <a:rPr lang="de-DE" sz="4400" dirty="0" err="1"/>
              <a:t>for</a:t>
            </a:r>
            <a:r>
              <a:rPr lang="de-DE" sz="4400" dirty="0"/>
              <a:t> </a:t>
            </a:r>
            <a:r>
              <a:rPr lang="de-DE" sz="4400" dirty="0" err="1"/>
              <a:t>participants</a:t>
            </a:r>
            <a:r>
              <a:rPr lang="de-DE" sz="4400" dirty="0"/>
              <a:t> </a:t>
            </a:r>
            <a:r>
              <a:rPr lang="de-DE" sz="4400" dirty="0" err="1"/>
              <a:t>from</a:t>
            </a:r>
            <a:r>
              <a:rPr lang="de-DE" sz="4400" dirty="0"/>
              <a:t> Ukraine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5323885" y="5682343"/>
            <a:ext cx="1739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September 2019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EBF4F-71EF-4086-ADC3-995EAAE1F0AF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492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/>
              <a:t>Registration </a:t>
            </a:r>
            <a:r>
              <a:rPr lang="de-DE" sz="3200" dirty="0" err="1" smtClean="0"/>
              <a:t>for</a:t>
            </a:r>
            <a:r>
              <a:rPr lang="de-DE" sz="3200" dirty="0" smtClean="0"/>
              <a:t> </a:t>
            </a:r>
            <a:r>
              <a:rPr lang="de-DE" sz="3200" dirty="0" err="1" smtClean="0"/>
              <a:t>Ukrainian</a:t>
            </a:r>
            <a:r>
              <a:rPr lang="de-DE" sz="3200" dirty="0" smtClean="0"/>
              <a:t> </a:t>
            </a:r>
            <a:r>
              <a:rPr lang="de-DE" sz="3200" dirty="0" err="1" smtClean="0"/>
              <a:t>participants</a:t>
            </a:r>
            <a:endParaRPr lang="de-DE" sz="32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EBF4F-71EF-4086-ADC3-995EAAE1F0AF}" type="slidenum">
              <a:rPr lang="de-DE" smtClean="0"/>
              <a:t>10</a:t>
            </a:fld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Deadline: 16 September 2019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6122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9376" y="325936"/>
            <a:ext cx="10515600" cy="1325563"/>
          </a:xfrm>
        </p:spPr>
        <p:txBody>
          <a:bodyPr>
            <a:normAutofit/>
          </a:bodyPr>
          <a:lstStyle/>
          <a:p>
            <a:r>
              <a:rPr lang="de-DE" dirty="0"/>
              <a:t>The </a:t>
            </a:r>
            <a:r>
              <a:rPr lang="de-DE" dirty="0" err="1"/>
              <a:t>surveys</a:t>
            </a:r>
            <a:r>
              <a:rPr lang="de-DE" dirty="0"/>
              <a:t>: </a:t>
            </a:r>
            <a:br>
              <a:rPr lang="de-DE" dirty="0"/>
            </a:br>
            <a:r>
              <a:rPr lang="de-DE" dirty="0"/>
              <a:t>Pre-Survey (</a:t>
            </a:r>
            <a:r>
              <a:rPr lang="de-DE" dirty="0" err="1"/>
              <a:t>compulsory</a:t>
            </a:r>
            <a:r>
              <a:rPr lang="de-DE" dirty="0"/>
              <a:t>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9376" y="1930127"/>
            <a:ext cx="10515600" cy="4351338"/>
          </a:xfrm>
        </p:spPr>
        <p:txBody>
          <a:bodyPr>
            <a:normAutofit/>
          </a:bodyPr>
          <a:lstStyle/>
          <a:p>
            <a:r>
              <a:rPr lang="en-GB" dirty="0"/>
              <a:t>Start: end of June 2019</a:t>
            </a:r>
          </a:p>
          <a:p>
            <a:r>
              <a:rPr lang="en-GB" dirty="0"/>
              <a:t>Deadline: </a:t>
            </a:r>
            <a:r>
              <a:rPr lang="en-GB" dirty="0" smtClean="0"/>
              <a:t>30</a:t>
            </a:r>
            <a:r>
              <a:rPr lang="en-GB" dirty="0" smtClean="0"/>
              <a:t> </a:t>
            </a:r>
            <a:r>
              <a:rPr lang="en-GB" dirty="0"/>
              <a:t>September 2019 for Ukrainian universities</a:t>
            </a:r>
          </a:p>
          <a:p>
            <a:r>
              <a:rPr lang="en-GB" dirty="0"/>
              <a:t>Content: Contact data, student numbers, university picture (, if participating in subject rankings: Departments/Faculties/Schools and participating study programmes).</a:t>
            </a:r>
          </a:p>
          <a:p>
            <a:r>
              <a:rPr lang="en-GB" dirty="0"/>
              <a:t>Registration of subjects and degree programmes for subject rankings</a:t>
            </a:r>
          </a:p>
          <a:p>
            <a:pPr marL="0" indent="0">
              <a:buNone/>
            </a:pPr>
            <a:r>
              <a:rPr lang="en-GB" dirty="0">
                <a:sym typeface="Wingdings" panose="05000000000000000000" pitchFamily="2" charset="2"/>
              </a:rPr>
              <a:t>	 Submission prerequisite for participation in institutional &amp; 	subject rankings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EBF4F-71EF-4086-ADC3-995EAAE1F0AF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702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8101" y="152942"/>
            <a:ext cx="10515600" cy="1325563"/>
          </a:xfrm>
        </p:spPr>
        <p:txBody>
          <a:bodyPr>
            <a:normAutofit/>
          </a:bodyPr>
          <a:lstStyle/>
          <a:p>
            <a:r>
              <a:rPr lang="de-DE" sz="4000" dirty="0"/>
              <a:t>The </a:t>
            </a:r>
            <a:r>
              <a:rPr lang="de-DE" sz="4000" dirty="0" err="1"/>
              <a:t>surveys</a:t>
            </a:r>
            <a:r>
              <a:rPr lang="de-DE" sz="4000" dirty="0"/>
              <a:t>: </a:t>
            </a:r>
            <a:br>
              <a:rPr lang="de-DE" sz="4000" dirty="0"/>
            </a:br>
            <a:r>
              <a:rPr lang="de-DE" sz="4000" dirty="0"/>
              <a:t>Institutional Survey (</a:t>
            </a:r>
            <a:r>
              <a:rPr lang="de-DE" sz="4000" dirty="0" err="1"/>
              <a:t>compulsory</a:t>
            </a:r>
            <a:r>
              <a:rPr lang="de-DE" sz="4000" dirty="0"/>
              <a:t>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9376" y="1930127"/>
            <a:ext cx="10515600" cy="4351338"/>
          </a:xfrm>
        </p:spPr>
        <p:txBody>
          <a:bodyPr/>
          <a:lstStyle/>
          <a:p>
            <a:r>
              <a:rPr lang="en-GB" u="sng" dirty="0"/>
              <a:t>Running</a:t>
            </a:r>
            <a:r>
              <a:rPr lang="en-GB" dirty="0"/>
              <a:t>: July – December 2019</a:t>
            </a:r>
          </a:p>
          <a:p>
            <a:r>
              <a:rPr lang="en-GB" u="sng" dirty="0"/>
              <a:t>Start</a:t>
            </a:r>
            <a:r>
              <a:rPr lang="en-GB" dirty="0"/>
              <a:t>: individually, depending on date (and completeness) of submission of pre-survey</a:t>
            </a:r>
          </a:p>
          <a:p>
            <a:r>
              <a:rPr lang="en-GB" dirty="0"/>
              <a:t>One questionnaire per institution</a:t>
            </a:r>
          </a:p>
          <a:p>
            <a:r>
              <a:rPr lang="en-GB" u="sng" dirty="0"/>
              <a:t>Content</a:t>
            </a:r>
            <a:r>
              <a:rPr lang="en-GB" dirty="0"/>
              <a:t>: All data at institutional level (</a:t>
            </a:r>
            <a:r>
              <a:rPr lang="en-GB" b="1" dirty="0"/>
              <a:t>profile of institution, students, staff, graduates</a:t>
            </a:r>
            <a:r>
              <a:rPr lang="en-GB" dirty="0"/>
              <a:t>, revenues, …)</a:t>
            </a:r>
          </a:p>
          <a:p>
            <a:r>
              <a:rPr lang="en-GB" dirty="0"/>
              <a:t>Two phases of data collection/submission (see slide </a:t>
            </a:r>
            <a:r>
              <a:rPr lang="en-GB" dirty="0" smtClean="0"/>
              <a:t>14): 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1st deadline: 8 weeks after start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EBF4F-71EF-4086-ADC3-995EAAE1F0AF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623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9376" y="325936"/>
            <a:ext cx="10515600" cy="1325563"/>
          </a:xfrm>
        </p:spPr>
        <p:txBody>
          <a:bodyPr>
            <a:normAutofit/>
          </a:bodyPr>
          <a:lstStyle/>
          <a:p>
            <a:r>
              <a:rPr lang="de-DE" dirty="0"/>
              <a:t>The </a:t>
            </a:r>
            <a:r>
              <a:rPr lang="de-DE" dirty="0" err="1"/>
              <a:t>surveys</a:t>
            </a:r>
            <a:r>
              <a:rPr lang="de-DE" dirty="0"/>
              <a:t>: </a:t>
            </a:r>
            <a:br>
              <a:rPr lang="de-DE" dirty="0"/>
            </a:br>
            <a:r>
              <a:rPr lang="de-DE" dirty="0"/>
              <a:t>Subject Survey (</a:t>
            </a:r>
            <a:r>
              <a:rPr lang="de-DE" dirty="0" err="1"/>
              <a:t>voluntary</a:t>
            </a:r>
            <a:r>
              <a:rPr lang="de-DE" dirty="0"/>
              <a:t>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9376" y="2060755"/>
            <a:ext cx="10515600" cy="4351338"/>
          </a:xfrm>
        </p:spPr>
        <p:txBody>
          <a:bodyPr/>
          <a:lstStyle/>
          <a:p>
            <a:r>
              <a:rPr lang="en-GB" u="sng" dirty="0"/>
              <a:t>Running</a:t>
            </a:r>
            <a:r>
              <a:rPr lang="en-GB" dirty="0"/>
              <a:t>: July – December 2019</a:t>
            </a:r>
          </a:p>
          <a:p>
            <a:r>
              <a:rPr lang="en-GB" u="sng" dirty="0"/>
              <a:t>Start</a:t>
            </a:r>
            <a:r>
              <a:rPr lang="en-GB" dirty="0"/>
              <a:t>: individually, depending on date (and completeness) of submission of pre-survey</a:t>
            </a:r>
          </a:p>
          <a:p>
            <a:r>
              <a:rPr lang="en-GB" dirty="0"/>
              <a:t>One questionnaire per department and subject</a:t>
            </a:r>
          </a:p>
          <a:p>
            <a:r>
              <a:rPr lang="en-GB" u="sng" dirty="0"/>
              <a:t>Content</a:t>
            </a:r>
            <a:r>
              <a:rPr lang="en-GB" dirty="0"/>
              <a:t>: All data at subject level (</a:t>
            </a:r>
            <a:r>
              <a:rPr lang="en-GB" b="1" dirty="0"/>
              <a:t>students, graduates, staff</a:t>
            </a:r>
            <a:r>
              <a:rPr lang="en-GB" dirty="0"/>
              <a:t>, revenues, profile of programmes, …)</a:t>
            </a:r>
          </a:p>
          <a:p>
            <a:r>
              <a:rPr lang="en-GB" dirty="0"/>
              <a:t>Two phases of data collection/submission (see slide </a:t>
            </a:r>
            <a:r>
              <a:rPr lang="en-GB" dirty="0" smtClean="0"/>
              <a:t>14): 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1st deadline: 8 weeks after start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EBF4F-71EF-4086-ADC3-995EAAE1F0AF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857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9376" y="325936"/>
            <a:ext cx="10515600" cy="1325563"/>
          </a:xfrm>
        </p:spPr>
        <p:txBody>
          <a:bodyPr>
            <a:normAutofit/>
          </a:bodyPr>
          <a:lstStyle/>
          <a:p>
            <a:r>
              <a:rPr lang="de-DE" dirty="0"/>
              <a:t>The </a:t>
            </a:r>
            <a:r>
              <a:rPr lang="de-DE" dirty="0" err="1"/>
              <a:t>surveys</a:t>
            </a:r>
            <a:r>
              <a:rPr lang="de-DE" dirty="0"/>
              <a:t>: </a:t>
            </a:r>
            <a:br>
              <a:rPr lang="de-DE" dirty="0"/>
            </a:br>
            <a:r>
              <a:rPr lang="de-DE" dirty="0"/>
              <a:t>Student Survey (</a:t>
            </a:r>
            <a:r>
              <a:rPr lang="de-DE" dirty="0" err="1"/>
              <a:t>voluntary</a:t>
            </a:r>
            <a:r>
              <a:rPr lang="de-DE" dirty="0"/>
              <a:t>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9376" y="2171427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Linked to subject rankings, i.e. only students from the 2020 subject areas may be included</a:t>
            </a:r>
          </a:p>
          <a:p>
            <a:r>
              <a:rPr lang="en-GB" dirty="0"/>
              <a:t>Sample: Up to 500 students per subject and department (both bachelor and master students; or equivalent programmes)</a:t>
            </a:r>
          </a:p>
          <a:p>
            <a:r>
              <a:rPr lang="en-GB" dirty="0"/>
              <a:t>Invitation to students has to be sent by institutions (by email); UMR will provide all documents/materials and a manual</a:t>
            </a:r>
          </a:p>
          <a:p>
            <a:r>
              <a:rPr lang="en-GB" dirty="0"/>
              <a:t>Minimum response to be take in: 15 students per subject in absolute numbers </a:t>
            </a:r>
            <a:r>
              <a:rPr lang="en-GB" i="1" dirty="0"/>
              <a:t>and</a:t>
            </a:r>
            <a:r>
              <a:rPr lang="en-GB" dirty="0"/>
              <a:t> 10% of the sample</a:t>
            </a:r>
          </a:p>
          <a:p>
            <a:r>
              <a:rPr lang="en-GB" dirty="0"/>
              <a:t>Institutions will receive a detailed analysis of the results of their own students compared to the total sample in the subject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EBF4F-71EF-4086-ADC3-995EAAE1F0AF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790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5868" y="286747"/>
            <a:ext cx="10515600" cy="1325563"/>
          </a:xfrm>
        </p:spPr>
        <p:txBody>
          <a:bodyPr>
            <a:normAutofit/>
          </a:bodyPr>
          <a:lstStyle/>
          <a:p>
            <a:r>
              <a:rPr lang="de-DE" dirty="0"/>
              <a:t>The </a:t>
            </a:r>
            <a:r>
              <a:rPr lang="de-DE" dirty="0" err="1"/>
              <a:t>surveys</a:t>
            </a:r>
            <a:r>
              <a:rPr lang="de-DE" dirty="0"/>
              <a:t>:  </a:t>
            </a:r>
            <a:r>
              <a:rPr lang="de-DE" dirty="0" err="1"/>
              <a:t>Comon</a:t>
            </a:r>
            <a:r>
              <a:rPr lang="de-DE" dirty="0"/>
              <a:t> </a:t>
            </a:r>
            <a:r>
              <a:rPr lang="de-DE" dirty="0" err="1"/>
              <a:t>feedback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loops</a:t>
            </a:r>
            <a:r>
              <a:rPr lang="de-DE" dirty="0"/>
              <a:t> in data </a:t>
            </a:r>
            <a:r>
              <a:rPr lang="de-DE" dirty="0" err="1"/>
              <a:t>collection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9376" y="1930126"/>
            <a:ext cx="10515600" cy="474499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Several feedback loops are included to assure the quality of data:</a:t>
            </a:r>
          </a:p>
          <a:p>
            <a:r>
              <a:rPr lang="en-GB" dirty="0"/>
              <a:t>Built-in checks in institutional and subject questionnaire: Automated warnings pop-up in case of implausible or inconsistent data</a:t>
            </a:r>
          </a:p>
          <a:p>
            <a:r>
              <a:rPr lang="en-GB" dirty="0"/>
              <a:t>After 1st data submission, data are verified by U-Multirank and comments and questions are inserted into the questionnaire (“Comments U-Multirank”)</a:t>
            </a:r>
          </a:p>
          <a:p>
            <a:r>
              <a:rPr lang="en-GB" dirty="0"/>
              <a:t>This is followed by a 2nd period of data collection: institutions can verify and/or correct their data according to our questions and can complete data</a:t>
            </a:r>
          </a:p>
          <a:p>
            <a:r>
              <a:rPr lang="en-GB" dirty="0"/>
              <a:t>After 2</a:t>
            </a:r>
            <a:r>
              <a:rPr lang="en-GB" baseline="30000" dirty="0"/>
              <a:t>nd</a:t>
            </a:r>
            <a:r>
              <a:rPr lang="en-GB" dirty="0"/>
              <a:t> data submission, data are checked again and institutions are contacted individually by email regarding open questions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EBF4F-71EF-4086-ADC3-995EAAE1F0AF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37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8773" y="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de-DE" dirty="0"/>
              <a:t/>
            </a:r>
            <a:br>
              <a:rPr lang="de-DE" dirty="0"/>
            </a:b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data collection process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25107"/>
            <a:ext cx="12192000" cy="5244862"/>
          </a:xfrm>
        </p:spPr>
      </p:pic>
      <p:sp>
        <p:nvSpPr>
          <p:cNvPr id="3" name="Textfeld 2"/>
          <p:cNvSpPr txBox="1"/>
          <p:nvPr/>
        </p:nvSpPr>
        <p:spPr>
          <a:xfrm>
            <a:off x="5605170" y="3607861"/>
            <a:ext cx="4805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Access points to all surveys with direct links to questionnaires</a:t>
            </a:r>
          </a:p>
        </p:txBody>
      </p:sp>
      <p:sp>
        <p:nvSpPr>
          <p:cNvPr id="4" name="Pfeil nach links 3"/>
          <p:cNvSpPr/>
          <p:nvPr/>
        </p:nvSpPr>
        <p:spPr>
          <a:xfrm>
            <a:off x="4532811" y="3749040"/>
            <a:ext cx="901338" cy="5486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feld 5"/>
          <p:cNvSpPr txBox="1"/>
          <p:nvPr/>
        </p:nvSpPr>
        <p:spPr>
          <a:xfrm>
            <a:off x="5605170" y="4541856"/>
            <a:ext cx="4805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Plus access to results (three weeks prior to publication)</a:t>
            </a:r>
          </a:p>
        </p:txBody>
      </p:sp>
      <p:sp>
        <p:nvSpPr>
          <p:cNvPr id="7" name="Pfeil nach links 6"/>
          <p:cNvSpPr/>
          <p:nvPr/>
        </p:nvSpPr>
        <p:spPr>
          <a:xfrm>
            <a:off x="4532811" y="4541856"/>
            <a:ext cx="901338" cy="5486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EBF4F-71EF-4086-ADC3-995EAAE1F0AF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916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General questions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lvl="0" indent="-51435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which languages are the questionnaires available? </a:t>
            </a:r>
          </a:p>
          <a:p>
            <a:pPr lvl="1">
              <a:lnSpc>
                <a:spcPct val="107000"/>
              </a:lnSpc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institutional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the </a:t>
            </a:r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subject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survey are available in English</a:t>
            </a:r>
          </a:p>
          <a:p>
            <a:pPr lvl="1">
              <a:lnSpc>
                <a:spcPct val="107000"/>
              </a:lnSpc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survey is available in </a:t>
            </a:r>
            <a:r>
              <a:rPr lang="en-US" sz="2000" dirty="0"/>
              <a:t>Chinese, English, French, German, Greek, Italian, Spanish, Persian, Polish, Romanian, Russian and Ukrainian.</a:t>
            </a:r>
          </a:p>
          <a:p>
            <a:pPr marL="457200" indent="-457200">
              <a:lnSpc>
                <a:spcPct val="107000"/>
              </a:lnSpc>
              <a:buFont typeface="+mj-lt"/>
              <a:buAutoNum type="arabicPeriod"/>
            </a:pPr>
            <a:r>
              <a:rPr lang="en-US" sz="2400" i="1" dirty="0">
                <a:latin typeface="Calibri" panose="020F0502020204030204" pitchFamily="34" charset="0"/>
                <a:cs typeface="Times New Roman" panose="02020603050405020304" pitchFamily="18" charset="0"/>
              </a:rPr>
              <a:t>How and when can we obtain the password in order to access the U-Multirank platform for data collection?</a:t>
            </a:r>
          </a:p>
          <a:p>
            <a:pPr lvl="1">
              <a:lnSpc>
                <a:spcPct val="107000"/>
              </a:lnSpc>
            </a:pPr>
            <a:r>
              <a:rPr 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We send you the institutional password in your invitation to the </a:t>
            </a:r>
            <a:r>
              <a:rPr lang="en-US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pre-survey.</a:t>
            </a:r>
          </a:p>
          <a:p>
            <a:pPr marL="457200" indent="-457200">
              <a:lnSpc>
                <a:spcPct val="107000"/>
              </a:lnSpc>
              <a:buFont typeface="+mj-lt"/>
              <a:buAutoNum type="arabicPeriod"/>
            </a:pPr>
            <a:r>
              <a:rPr lang="en-US" sz="2400" i="1" dirty="0">
                <a:latin typeface="Calibri" panose="020F0502020204030204" pitchFamily="34" charset="0"/>
                <a:cs typeface="Times New Roman" panose="02020603050405020304" pitchFamily="18" charset="0"/>
              </a:rPr>
              <a:t>Who decides which programmes will be included in U-Multirank subject ranking?</a:t>
            </a:r>
          </a:p>
          <a:p>
            <a:pPr lvl="1">
              <a:lnSpc>
                <a:spcPct val="107000"/>
              </a:lnSpc>
            </a:pPr>
            <a:r>
              <a:rPr lang="en-US" sz="2100" dirty="0"/>
              <a:t>The institutions decide in the first step (</a:t>
            </a:r>
            <a:r>
              <a:rPr lang="en-US" b="1" dirty="0">
                <a:latin typeface="Calibri" panose="020F0502020204030204" pitchFamily="34" charset="0"/>
                <a:cs typeface="Times New Roman" panose="02020603050405020304" pitchFamily="18" charset="0"/>
              </a:rPr>
              <a:t>pre-survey</a:t>
            </a:r>
            <a:r>
              <a:rPr lang="en-US" sz="2100" dirty="0"/>
              <a:t>) which of their study </a:t>
            </a:r>
            <a:r>
              <a:rPr lang="en-US" sz="2100" dirty="0" err="1"/>
              <a:t>programmes</a:t>
            </a:r>
            <a:r>
              <a:rPr lang="en-US" sz="2100" dirty="0"/>
              <a:t> out of the subject areas examined in 2019 (published in 2020) they wish to have included in U-Multirank. The U-Multirank Team will check the study </a:t>
            </a:r>
            <a:r>
              <a:rPr lang="en-US" sz="2100" dirty="0" err="1"/>
              <a:t>programmes</a:t>
            </a:r>
            <a:r>
              <a:rPr lang="en-US" sz="2100" dirty="0"/>
              <a:t> (no </a:t>
            </a:r>
            <a:r>
              <a:rPr lang="en-US" sz="2100" dirty="0" err="1"/>
              <a:t>programmes</a:t>
            </a:r>
            <a:r>
              <a:rPr lang="en-US" sz="2100" dirty="0"/>
              <a:t> &lt; 10 students, no PhD </a:t>
            </a:r>
            <a:r>
              <a:rPr lang="en-US" sz="2100" dirty="0" err="1"/>
              <a:t>programmes</a:t>
            </a:r>
            <a:r>
              <a:rPr lang="en-US" sz="2100" dirty="0"/>
              <a:t>, </a:t>
            </a:r>
            <a:r>
              <a:rPr lang="en-US" sz="2100" dirty="0" err="1"/>
              <a:t>programmes</a:t>
            </a:r>
            <a:r>
              <a:rPr lang="en-US" sz="2100" dirty="0"/>
              <a:t> must belong to the examined subject areas).</a:t>
            </a:r>
            <a:endParaRPr lang="de-DE" sz="2100" dirty="0"/>
          </a:p>
          <a:p>
            <a:pPr marL="457200" lvl="1" indent="0">
              <a:lnSpc>
                <a:spcPct val="107000"/>
              </a:lnSpc>
              <a:buNone/>
            </a:pPr>
            <a:endParaRPr lang="en-GB" i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EBF4F-71EF-4086-ADC3-995EAAE1F0AF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131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lnSpc>
                <a:spcPct val="107000"/>
              </a:lnSpc>
              <a:spcAft>
                <a:spcPts val="0"/>
              </a:spcAft>
              <a:buNone/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07000"/>
              </a:lnSpc>
              <a:spcAft>
                <a:spcPts val="0"/>
              </a:spcAft>
              <a:buNone/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en-GB" sz="6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Questions 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EBF4F-71EF-4086-ADC3-995EAAE1F0AF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574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3535" y="394707"/>
            <a:ext cx="10515600" cy="1325563"/>
          </a:xfrm>
        </p:spPr>
        <p:txBody>
          <a:bodyPr>
            <a:normAutofit/>
          </a:bodyPr>
          <a:lstStyle/>
          <a:p>
            <a:r>
              <a:rPr lang="de-DE" sz="3800" dirty="0"/>
              <a:t>National specifics: </a:t>
            </a:r>
            <a:r>
              <a:rPr lang="de-DE" sz="3800" dirty="0" err="1"/>
              <a:t>subject</a:t>
            </a:r>
            <a:r>
              <a:rPr lang="de-DE" sz="3800" dirty="0"/>
              <a:t> </a:t>
            </a:r>
            <a:r>
              <a:rPr lang="de-DE" sz="3800" dirty="0" err="1"/>
              <a:t>ranking</a:t>
            </a:r>
            <a:r>
              <a:rPr lang="de-DE" sz="3800" dirty="0"/>
              <a:t> 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EBF4F-71EF-4086-ADC3-995EAAE1F0AF}" type="slidenum">
              <a:rPr lang="de-DE" smtClean="0"/>
              <a:t>19</a:t>
            </a:fld>
            <a:endParaRPr lang="de-DE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857BEE1-A054-4313-9488-48A307B030B3}"/>
              </a:ext>
            </a:extLst>
          </p:cNvPr>
          <p:cNvSpPr txBox="1"/>
          <p:nvPr/>
        </p:nvSpPr>
        <p:spPr>
          <a:xfrm>
            <a:off x="348343" y="6021768"/>
            <a:ext cx="588494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1" dirty="0"/>
              <a:t>Reference sources: </a:t>
            </a:r>
          </a:p>
          <a:p>
            <a:r>
              <a:rPr lang="en-US" sz="900" dirty="0">
                <a:hlinkClick r:id="rId3"/>
              </a:rPr>
              <a:t>http://uis.unesco.org/sites/default/files/documents/international-standard-classification-of-education-isced-2011-en.pdf</a:t>
            </a:r>
            <a:endParaRPr lang="en-US" sz="900" dirty="0"/>
          </a:p>
          <a:p>
            <a:r>
              <a:rPr lang="en-US" sz="900" dirty="0">
                <a:hlinkClick r:id="rId4"/>
              </a:rPr>
              <a:t>https://zakon.rada.gov.ua/laws/show/266-2015-%D0%BF</a:t>
            </a:r>
            <a:endParaRPr lang="ru-UA" sz="900" dirty="0"/>
          </a:p>
        </p:txBody>
      </p:sp>
      <p:graphicFrame>
        <p:nvGraphicFramePr>
          <p:cNvPr id="4" name="Таблиця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683265"/>
              </p:ext>
            </p:extLst>
          </p:nvPr>
        </p:nvGraphicFramePr>
        <p:xfrm>
          <a:off x="6226628" y="1546870"/>
          <a:ext cx="5736771" cy="44748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7325">
                  <a:extLst>
                    <a:ext uri="{9D8B030D-6E8A-4147-A177-3AD203B41FA5}">
                      <a16:colId xmlns:a16="http://schemas.microsoft.com/office/drawing/2014/main" val="115701649"/>
                    </a:ext>
                  </a:extLst>
                </a:gridCol>
                <a:gridCol w="2959446">
                  <a:extLst>
                    <a:ext uri="{9D8B030D-6E8A-4147-A177-3AD203B41FA5}">
                      <a16:colId xmlns:a16="http://schemas.microsoft.com/office/drawing/2014/main" val="2746890401"/>
                    </a:ext>
                  </a:extLst>
                </a:gridCol>
              </a:tblGrid>
              <a:tr h="2687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U-Multirank subjects </a:t>
                      </a:r>
                      <a:endParaRPr lang="ru-UA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National study fields and specialties </a:t>
                      </a:r>
                      <a:endParaRPr lang="ru-UA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8171999"/>
                  </a:ext>
                </a:extLst>
              </a:tr>
              <a:tr h="268760">
                <a:tc>
                  <a:txBody>
                    <a:bodyPr/>
                    <a:lstStyle/>
                    <a:p>
                      <a:r>
                        <a:rPr lang="en-US" sz="1200" dirty="0"/>
                        <a:t>Mathematics</a:t>
                      </a:r>
                      <a:endParaRPr lang="ru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>111 Математика </a:t>
                      </a:r>
                      <a:endParaRPr lang="ru-U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8243133"/>
                  </a:ext>
                </a:extLst>
              </a:tr>
              <a:tr h="268760">
                <a:tc>
                  <a:txBody>
                    <a:bodyPr/>
                    <a:lstStyle/>
                    <a:p>
                      <a:r>
                        <a:rPr lang="en-US" sz="1200" dirty="0"/>
                        <a:t>Mechanical Engineering</a:t>
                      </a:r>
                      <a:endParaRPr lang="ru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>13 Механічна інженерія </a:t>
                      </a:r>
                      <a:endParaRPr lang="ru-U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7858283"/>
                  </a:ext>
                </a:extLst>
              </a:tr>
              <a:tr h="268760">
                <a:tc>
                  <a:txBody>
                    <a:bodyPr/>
                    <a:lstStyle/>
                    <a:p>
                      <a:r>
                        <a:rPr lang="en-US" sz="1200" dirty="0"/>
                        <a:t>Medicine </a:t>
                      </a:r>
                      <a:endParaRPr lang="ru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>222 Медицина </a:t>
                      </a:r>
                      <a:endParaRPr lang="ru-U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78384"/>
                  </a:ext>
                </a:extLst>
              </a:tr>
              <a:tr h="268760">
                <a:tc>
                  <a:txBody>
                    <a:bodyPr/>
                    <a:lstStyle/>
                    <a:p>
                      <a:r>
                        <a:rPr lang="en-US" sz="1200" dirty="0"/>
                        <a:t>Nursing</a:t>
                      </a:r>
                      <a:endParaRPr lang="ru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>223 Медсестринство </a:t>
                      </a:r>
                      <a:endParaRPr lang="ru-U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5251992"/>
                  </a:ext>
                </a:extLst>
              </a:tr>
              <a:tr h="319068">
                <a:tc>
                  <a:txBody>
                    <a:bodyPr/>
                    <a:lstStyle/>
                    <a:p>
                      <a:r>
                        <a:rPr lang="en-US" sz="1200" dirty="0"/>
                        <a:t>Pharmacy/Pharmacology </a:t>
                      </a:r>
                      <a:endParaRPr lang="ru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>226 Фармація, промислова фармація </a:t>
                      </a:r>
                      <a:endParaRPr lang="ru-U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8746821"/>
                  </a:ext>
                </a:extLst>
              </a:tr>
              <a:tr h="268760">
                <a:tc>
                  <a:txBody>
                    <a:bodyPr/>
                    <a:lstStyle/>
                    <a:p>
                      <a:r>
                        <a:rPr lang="en-US" sz="1200" dirty="0"/>
                        <a:t>Political Sciences </a:t>
                      </a:r>
                      <a:endParaRPr lang="ru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>052 Політологія </a:t>
                      </a:r>
                      <a:endParaRPr lang="ru-U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5405134"/>
                  </a:ext>
                </a:extLst>
              </a:tr>
              <a:tr h="268760">
                <a:tc>
                  <a:txBody>
                    <a:bodyPr/>
                    <a:lstStyle/>
                    <a:p>
                      <a:r>
                        <a:rPr lang="en-US" sz="1200" dirty="0"/>
                        <a:t>Psychology</a:t>
                      </a:r>
                      <a:endParaRPr lang="ru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>053 Психологія </a:t>
                      </a:r>
                      <a:endParaRPr lang="ru-U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0749954"/>
                  </a:ext>
                </a:extLst>
              </a:tr>
              <a:tr h="268760">
                <a:tc>
                  <a:txBody>
                    <a:bodyPr/>
                    <a:lstStyle/>
                    <a:p>
                      <a:r>
                        <a:rPr lang="en-US" sz="1200" dirty="0"/>
                        <a:t>Social Work</a:t>
                      </a:r>
                      <a:endParaRPr lang="ru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>231 Соціальна робота </a:t>
                      </a:r>
                      <a:endParaRPr lang="ru-U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7616069"/>
                  </a:ext>
                </a:extLst>
              </a:tr>
              <a:tr h="268760">
                <a:tc>
                  <a:txBody>
                    <a:bodyPr/>
                    <a:lstStyle/>
                    <a:p>
                      <a:r>
                        <a:rPr lang="en-US" sz="1200" dirty="0"/>
                        <a:t>Sociology</a:t>
                      </a:r>
                      <a:endParaRPr lang="ru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uk-UA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054 Соціологія </a:t>
                      </a:r>
                      <a:endParaRPr lang="ru-UA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557879"/>
                  </a:ext>
                </a:extLst>
              </a:tr>
              <a:tr h="447933">
                <a:tc>
                  <a:txBody>
                    <a:bodyPr/>
                    <a:lstStyle/>
                    <a:p>
                      <a:r>
                        <a:rPr lang="en-US" sz="1200" dirty="0"/>
                        <a:t>Environmental Engineering</a:t>
                      </a:r>
                      <a:endParaRPr lang="ru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uk-UA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183 Технології захисту навколишнього середовища </a:t>
                      </a:r>
                      <a:endParaRPr lang="ru-UA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6943180"/>
                  </a:ext>
                </a:extLst>
              </a:tr>
              <a:tr h="268760">
                <a:tc>
                  <a:txBody>
                    <a:bodyPr/>
                    <a:lstStyle/>
                    <a:p>
                      <a:r>
                        <a:rPr lang="en-US" sz="1200" dirty="0"/>
                        <a:t>Materials Engineering</a:t>
                      </a:r>
                      <a:endParaRPr lang="ru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uk-UA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132 Матеріалознавство </a:t>
                      </a:r>
                      <a:endParaRPr lang="ru-UA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063094"/>
                  </a:ext>
                </a:extLst>
              </a:tr>
              <a:tr h="26876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Earth Science/ Geology</a:t>
                      </a:r>
                      <a:endParaRPr lang="uk-UA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uk-UA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103 Науки про Землю </a:t>
                      </a:r>
                      <a:endParaRPr lang="uk-UA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1882049"/>
                  </a:ext>
                </a:extLst>
              </a:tr>
              <a:tr h="2687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Social Geography</a:t>
                      </a:r>
                      <a:endParaRPr lang="uk-UA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1907671"/>
                  </a:ext>
                </a:extLst>
              </a:tr>
              <a:tr h="4067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International Law</a:t>
                      </a:r>
                      <a:endParaRPr lang="uk-UA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uk-UA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293 Міжнародне право</a:t>
                      </a:r>
                      <a:endParaRPr lang="uk-UA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1360394"/>
                  </a:ext>
                </a:extLst>
              </a:tr>
            </a:tbl>
          </a:graphicData>
        </a:graphic>
      </p:graphicFrame>
      <p:graphicFrame>
        <p:nvGraphicFramePr>
          <p:cNvPr id="9" name="Таблиця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3762250"/>
              </p:ext>
            </p:extLst>
          </p:nvPr>
        </p:nvGraphicFramePr>
        <p:xfrm>
          <a:off x="348343" y="1546869"/>
          <a:ext cx="5736771" cy="4398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7325">
                  <a:extLst>
                    <a:ext uri="{9D8B030D-6E8A-4147-A177-3AD203B41FA5}">
                      <a16:colId xmlns:a16="http://schemas.microsoft.com/office/drawing/2014/main" val="115701649"/>
                    </a:ext>
                  </a:extLst>
                </a:gridCol>
                <a:gridCol w="2959446">
                  <a:extLst>
                    <a:ext uri="{9D8B030D-6E8A-4147-A177-3AD203B41FA5}">
                      <a16:colId xmlns:a16="http://schemas.microsoft.com/office/drawing/2014/main" val="2746890401"/>
                    </a:ext>
                  </a:extLst>
                </a:gridCol>
              </a:tblGrid>
              <a:tr h="26554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U-Multirank subjects </a:t>
                      </a:r>
                      <a:endParaRPr lang="ru-UA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National study fields and specialties </a:t>
                      </a:r>
                      <a:endParaRPr lang="ru-UA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8171999"/>
                  </a:ext>
                </a:extLst>
              </a:tr>
              <a:tr h="265542"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Biology</a:t>
                      </a:r>
                      <a:endParaRPr lang="ru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200" dirty="0"/>
                        <a:t>091 Біологія </a:t>
                      </a:r>
                      <a:endParaRPr lang="ru-U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8243133"/>
                  </a:ext>
                </a:extLst>
              </a:tr>
              <a:tr h="255805"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Business Studies</a:t>
                      </a:r>
                      <a:endParaRPr lang="ru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200" dirty="0"/>
                        <a:t>07 Управління та адміністрування </a:t>
                      </a:r>
                      <a:endParaRPr lang="ru-U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7858283"/>
                  </a:ext>
                </a:extLst>
              </a:tr>
              <a:tr h="265542"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Chemical Engineering </a:t>
                      </a:r>
                      <a:endParaRPr lang="ru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/>
                        <a:t>161 Хімічні технології та інженерія </a:t>
                      </a:r>
                      <a:endParaRPr lang="ru-U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78384"/>
                  </a:ext>
                </a:extLst>
              </a:tr>
              <a:tr h="240565"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Chemistry </a:t>
                      </a:r>
                      <a:endParaRPr lang="ru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200" dirty="0"/>
                        <a:t>102 Хімія </a:t>
                      </a:r>
                      <a:endParaRPr lang="ru-U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5251992"/>
                  </a:ext>
                </a:extLst>
              </a:tr>
              <a:tr h="260160"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Civil Engineering</a:t>
                      </a:r>
                      <a:endParaRPr lang="ru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200" dirty="0"/>
                        <a:t>192 Будівництво та цивільна інженерія </a:t>
                      </a:r>
                      <a:endParaRPr lang="ru-U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8746821"/>
                  </a:ext>
                </a:extLst>
              </a:tr>
              <a:tr h="443040"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Computer Science &amp; Engineering </a:t>
                      </a:r>
                      <a:endParaRPr lang="ru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200" dirty="0"/>
                        <a:t>122 Комп</a:t>
                      </a:r>
                      <a:r>
                        <a:rPr lang="en-US" sz="1200" dirty="0"/>
                        <a:t>’</a:t>
                      </a:r>
                      <a:r>
                        <a:rPr lang="uk-UA" sz="1200" dirty="0"/>
                        <a:t>ютерні науки</a:t>
                      </a:r>
                    </a:p>
                    <a:p>
                      <a:pPr algn="l"/>
                      <a:r>
                        <a:rPr lang="uk-UA" sz="1200" dirty="0"/>
                        <a:t>123 Комп</a:t>
                      </a:r>
                      <a:r>
                        <a:rPr lang="en-US" sz="1200" dirty="0"/>
                        <a:t>’</a:t>
                      </a:r>
                      <a:r>
                        <a:rPr lang="uk-UA" sz="1200" dirty="0"/>
                        <a:t>ютерна інженерія </a:t>
                      </a:r>
                      <a:endParaRPr lang="ru-U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5405134"/>
                  </a:ext>
                </a:extLst>
              </a:tr>
              <a:tr h="265542"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Dentistry</a:t>
                      </a:r>
                      <a:endParaRPr lang="ru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200" dirty="0"/>
                        <a:t>221 Стоматологія </a:t>
                      </a:r>
                      <a:endParaRPr lang="ru-U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0749954"/>
                  </a:ext>
                </a:extLst>
              </a:tr>
              <a:tr h="266691"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Economics</a:t>
                      </a:r>
                      <a:endParaRPr lang="ru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200" dirty="0"/>
                        <a:t>051 Економіка </a:t>
                      </a:r>
                      <a:endParaRPr lang="ru-U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7616069"/>
                  </a:ext>
                </a:extLst>
              </a:tr>
              <a:tr h="265542"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Education</a:t>
                      </a:r>
                      <a:endParaRPr lang="ru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200" dirty="0"/>
                        <a:t>01 Освіта</a:t>
                      </a:r>
                      <a:r>
                        <a:rPr lang="en-US" sz="1200" dirty="0"/>
                        <a:t>/</a:t>
                      </a:r>
                      <a:r>
                        <a:rPr lang="uk-UA" sz="1200" dirty="0"/>
                        <a:t>Педагогіка </a:t>
                      </a:r>
                      <a:endParaRPr lang="ru-U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557879"/>
                  </a:ext>
                </a:extLst>
              </a:tr>
              <a:tr h="284108"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Electrical Engineering </a:t>
                      </a:r>
                      <a:endParaRPr lang="ru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200" dirty="0"/>
                        <a:t>14 Електрична інженерія </a:t>
                      </a:r>
                      <a:endParaRPr lang="ru-U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6943180"/>
                  </a:ext>
                </a:extLst>
              </a:tr>
              <a:tr h="265542"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History</a:t>
                      </a:r>
                      <a:endParaRPr lang="ru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200" dirty="0"/>
                        <a:t>032 Історія та археологія </a:t>
                      </a:r>
                      <a:endParaRPr lang="ru-U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063094"/>
                  </a:ext>
                </a:extLst>
              </a:tr>
              <a:tr h="265542"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Industrial Engineering/Production</a:t>
                      </a:r>
                      <a:endParaRPr lang="ru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/>
                        <a:t>18 Виробництво та технології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/>
                        <a:t>(крім 183 Технології захисту навколишнього середовища)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18820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Linguistics</a:t>
                      </a:r>
                      <a:endParaRPr lang="uk-UA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035 Філологія</a:t>
                      </a:r>
                      <a:endParaRPr lang="uk-UA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19076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349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Content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does U-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Multirank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differ from other international university rankings?</a:t>
            </a:r>
          </a:p>
          <a:p>
            <a:pPr lvl="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time schedule of U-Multirank</a:t>
            </a:r>
          </a:p>
          <a:p>
            <a:pPr lvl="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surveys (pre-, institutional, subject &amp; student survey)</a:t>
            </a:r>
            <a:endParaRPr lang="de-D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data collection process</a:t>
            </a:r>
            <a:endParaRPr lang="de-D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Questions so far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does the Ukrainian university environment translate into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U-Multirank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(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Kateryna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Suprun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GB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Final 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questions</a:t>
            </a:r>
            <a:endParaRPr lang="de-D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EBF4F-71EF-4086-ADC3-995EAAE1F0AF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158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EBF4F-71EF-4086-ADC3-995EAAE1F0AF}" type="slidenum">
              <a:rPr lang="de-DE" smtClean="0"/>
              <a:t>20</a:t>
            </a:fld>
            <a:endParaRPr lang="de-D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773FE4-32CB-44E6-BBEC-836FA7D77317}"/>
              </a:ext>
            </a:extLst>
          </p:cNvPr>
          <p:cNvSpPr txBox="1"/>
          <p:nvPr/>
        </p:nvSpPr>
        <p:spPr>
          <a:xfrm>
            <a:off x="435935" y="1948606"/>
            <a:ext cx="10675089" cy="4228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en-US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Gr</a:t>
            </a:r>
            <a:r>
              <a:rPr lang="de-DE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aduation on time</a:t>
            </a:r>
          </a:p>
          <a:p>
            <a:pPr marL="342900" indent="-342900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en-US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de-DE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etention rate</a:t>
            </a:r>
          </a:p>
          <a:p>
            <a:pPr marL="342900" indent="-342900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de-DE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Post doc - </a:t>
            </a:r>
            <a:r>
              <a:rPr lang="en-US" sz="2200" dirty="0"/>
              <a:t>assistant professors and lecturers </a:t>
            </a:r>
          </a:p>
          <a:p>
            <a:pPr marL="342900" indent="-342900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de-DE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Short cycle </a:t>
            </a:r>
            <a:r>
              <a:rPr lang="en-US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de-DE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NQF level 6</a:t>
            </a:r>
            <a:r>
              <a:rPr lang="en-US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/>
              <a:t>Junior Bachelor Degree (90-120 ECTS)</a:t>
            </a:r>
            <a:endParaRPr lang="en-US" sz="2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en-US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Residency </a:t>
            </a:r>
            <a:r>
              <a:rPr lang="uk-UA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200" dirty="0"/>
              <a:t>left out for the degree programmes offer, calculated for the total number of graduates</a:t>
            </a:r>
            <a:endParaRPr lang="de-DE" sz="2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de-DE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Professional </a:t>
            </a:r>
            <a:r>
              <a:rPr lang="de-DE" sz="2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publications </a:t>
            </a:r>
            <a:r>
              <a:rPr lang="de-DE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200" dirty="0"/>
              <a:t> not referenced in Scopus or published in non-indexed impact-factor journals</a:t>
            </a:r>
            <a:endParaRPr lang="de-DE" sz="2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4000"/>
              </a:lnSpc>
              <a:buFont typeface="Wingdings" panose="05000000000000000000" pitchFamily="2" charset="2"/>
              <a:buChar char="ü"/>
            </a:pPr>
            <a:endParaRPr lang="de-DE" sz="2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4000"/>
              </a:lnSpc>
              <a:buFont typeface="Wingdings" panose="05000000000000000000" pitchFamily="2" charset="2"/>
              <a:buChar char="ü"/>
            </a:pPr>
            <a:endParaRPr lang="de-DE" sz="2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UA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30EB1DC1-99F0-430E-AB59-21B640896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856" y="490587"/>
            <a:ext cx="10515600" cy="1325563"/>
          </a:xfrm>
        </p:spPr>
        <p:txBody>
          <a:bodyPr>
            <a:normAutofit/>
          </a:bodyPr>
          <a:lstStyle/>
          <a:p>
            <a:r>
              <a:rPr lang="de-DE" sz="3800" dirty="0"/>
              <a:t>National specifics: important terms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2CDAF2-1DAE-41E6-AB99-6431774EECCD}"/>
              </a:ext>
            </a:extLst>
          </p:cNvPr>
          <p:cNvSpPr txBox="1"/>
          <p:nvPr/>
        </p:nvSpPr>
        <p:spPr>
          <a:xfrm>
            <a:off x="8943033" y="3075951"/>
            <a:ext cx="26075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hlinkClick r:id="rId3"/>
              </a:rPr>
              <a:t>Updated NQF </a:t>
            </a:r>
            <a:r>
              <a:rPr lang="en-US" sz="2200" dirty="0"/>
              <a:t>(2019) </a:t>
            </a:r>
            <a:endParaRPr lang="ru-UA" sz="2200" dirty="0"/>
          </a:p>
        </p:txBody>
      </p:sp>
      <p:sp>
        <p:nvSpPr>
          <p:cNvPr id="8" name="Pfeil nach links 3">
            <a:extLst>
              <a:ext uri="{FF2B5EF4-FFF2-40B4-BE49-F238E27FC236}">
                <a16:creationId xmlns:a16="http://schemas.microsoft.com/office/drawing/2014/main" id="{4BA3FFD5-8223-4387-B7F6-AB533E1927C6}"/>
              </a:ext>
            </a:extLst>
          </p:cNvPr>
          <p:cNvSpPr/>
          <p:nvPr/>
        </p:nvSpPr>
        <p:spPr>
          <a:xfrm rot="10800000">
            <a:off x="8171735" y="3185863"/>
            <a:ext cx="663432" cy="211062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36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EBF4F-71EF-4086-ADC3-995EAAE1F0AF}" type="slidenum">
              <a:rPr lang="de-DE" smtClean="0"/>
              <a:t>21</a:t>
            </a:fld>
            <a:endParaRPr lang="de-DE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30EB1DC1-99F0-430E-AB59-21B640896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535" y="394707"/>
            <a:ext cx="10515600" cy="1325563"/>
          </a:xfrm>
        </p:spPr>
        <p:txBody>
          <a:bodyPr>
            <a:normAutofit/>
          </a:bodyPr>
          <a:lstStyle/>
          <a:p>
            <a:r>
              <a:rPr lang="de-DE" sz="3800" dirty="0"/>
              <a:t>National specifics: </a:t>
            </a:r>
            <a:r>
              <a:rPr lang="en-US" sz="3800" dirty="0"/>
              <a:t>data sources</a:t>
            </a:r>
            <a:endParaRPr lang="de-DE" sz="3800" dirty="0"/>
          </a:p>
        </p:txBody>
      </p:sp>
      <p:pic>
        <p:nvPicPr>
          <p:cNvPr id="9" name="Рисунок 8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4DF4BD4B-980D-468D-A483-E2D65AC673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51" y="1974902"/>
            <a:ext cx="5853669" cy="24279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DC66536-C8DC-4273-A1E0-492C5EBF4451}"/>
              </a:ext>
            </a:extLst>
          </p:cNvPr>
          <p:cNvSpPr txBox="1"/>
          <p:nvPr/>
        </p:nvSpPr>
        <p:spPr>
          <a:xfrm>
            <a:off x="1122331" y="4402862"/>
            <a:ext cx="40456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4"/>
              </a:rPr>
              <a:t>Unified State Electronic Education Database (</a:t>
            </a:r>
            <a:r>
              <a:rPr lang="uk-UA" sz="1400" dirty="0">
                <a:hlinkClick r:id="rId4"/>
              </a:rPr>
              <a:t>ЄДЕБО)</a:t>
            </a:r>
            <a:endParaRPr lang="ru-UA" sz="1400" dirty="0"/>
          </a:p>
        </p:txBody>
      </p:sp>
      <p:pic>
        <p:nvPicPr>
          <p:cNvPr id="15" name="Рисунок 14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19D7F449-A038-4F56-8205-12E48FC3F7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846" y="1974902"/>
            <a:ext cx="4777677" cy="277280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9A14819-EAFB-49C1-ACA4-8599BB2C1A41}"/>
              </a:ext>
            </a:extLst>
          </p:cNvPr>
          <p:cNvSpPr txBox="1"/>
          <p:nvPr/>
        </p:nvSpPr>
        <p:spPr>
          <a:xfrm>
            <a:off x="7463726" y="4748445"/>
            <a:ext cx="31330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6"/>
              </a:rPr>
              <a:t>State Treasury Service of Ukraine </a:t>
            </a:r>
            <a:r>
              <a:rPr lang="uk-UA" sz="1400" dirty="0">
                <a:hlinkClick r:id="rId6"/>
              </a:rPr>
              <a:t>(ДКСУ)</a:t>
            </a:r>
            <a:endParaRPr lang="ru-UA" sz="1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AF56609-EC68-463B-8463-53453B661F87}"/>
              </a:ext>
            </a:extLst>
          </p:cNvPr>
          <p:cNvSpPr txBox="1"/>
          <p:nvPr/>
        </p:nvSpPr>
        <p:spPr>
          <a:xfrm>
            <a:off x="196082" y="4723109"/>
            <a:ext cx="2725105" cy="13437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900" dirty="0" smtClean="0"/>
          </a:p>
          <a:p>
            <a:endParaRPr lang="en-US" sz="1900" dirty="0"/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1900" dirty="0" smtClean="0"/>
              <a:t>Employment Data</a:t>
            </a: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1900" dirty="0" smtClean="0"/>
              <a:t>Regional Engagement </a:t>
            </a:r>
            <a:endParaRPr lang="ru-UA" sz="1900" dirty="0"/>
          </a:p>
        </p:txBody>
      </p:sp>
      <p:sp>
        <p:nvSpPr>
          <p:cNvPr id="20" name="Pfeil nach links 3">
            <a:extLst>
              <a:ext uri="{FF2B5EF4-FFF2-40B4-BE49-F238E27FC236}">
                <a16:creationId xmlns:a16="http://schemas.microsoft.com/office/drawing/2014/main" id="{4BA3FFD5-8223-4387-B7F6-AB533E1927C6}"/>
              </a:ext>
            </a:extLst>
          </p:cNvPr>
          <p:cNvSpPr/>
          <p:nvPr/>
        </p:nvSpPr>
        <p:spPr>
          <a:xfrm rot="10800000">
            <a:off x="2867316" y="5402746"/>
            <a:ext cx="663432" cy="211062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C67191D-2768-4BD2-A2BF-C9844B132BB7}"/>
              </a:ext>
            </a:extLst>
          </p:cNvPr>
          <p:cNvSpPr txBox="1"/>
          <p:nvPr/>
        </p:nvSpPr>
        <p:spPr>
          <a:xfrm>
            <a:off x="3728737" y="5318269"/>
            <a:ext cx="5438733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/>
              <a:t>National Graduate Tracking </a:t>
            </a:r>
            <a:r>
              <a:rPr lang="en-US" sz="1900" dirty="0" smtClean="0"/>
              <a:t>System (in development) </a:t>
            </a:r>
            <a:endParaRPr lang="ru-UA" sz="19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67191D-2768-4BD2-A2BF-C9844B132BB7}"/>
              </a:ext>
            </a:extLst>
          </p:cNvPr>
          <p:cNvSpPr txBox="1"/>
          <p:nvPr/>
        </p:nvSpPr>
        <p:spPr>
          <a:xfrm>
            <a:off x="3728737" y="5702990"/>
            <a:ext cx="5848011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/>
              <a:t>Institutional strategies, partnership/project agreements  </a:t>
            </a:r>
            <a:endParaRPr lang="ru-UA" sz="1900" dirty="0"/>
          </a:p>
        </p:txBody>
      </p:sp>
      <p:sp>
        <p:nvSpPr>
          <p:cNvPr id="17" name="Pfeil nach links 3">
            <a:extLst>
              <a:ext uri="{FF2B5EF4-FFF2-40B4-BE49-F238E27FC236}">
                <a16:creationId xmlns:a16="http://schemas.microsoft.com/office/drawing/2014/main" id="{4BA3FFD5-8223-4387-B7F6-AB533E1927C6}"/>
              </a:ext>
            </a:extLst>
          </p:cNvPr>
          <p:cNvSpPr/>
          <p:nvPr/>
        </p:nvSpPr>
        <p:spPr>
          <a:xfrm rot="10800000">
            <a:off x="2872074" y="5789819"/>
            <a:ext cx="663432" cy="211062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54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Questions</a:t>
            </a:r>
            <a:r>
              <a:rPr lang="de-DE" dirty="0"/>
              <a:t> </a:t>
            </a:r>
            <a:r>
              <a:rPr lang="de-DE" dirty="0" err="1"/>
              <a:t>received</a:t>
            </a:r>
            <a:r>
              <a:rPr lang="de-DE" dirty="0"/>
              <a:t>: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e-DE" sz="2000" dirty="0" err="1"/>
              <a:t>What</a:t>
            </a:r>
            <a:r>
              <a:rPr lang="de-DE" sz="2000" dirty="0"/>
              <a:t> do </a:t>
            </a:r>
            <a:r>
              <a:rPr lang="de-DE" sz="2000" dirty="0" err="1"/>
              <a:t>you</a:t>
            </a:r>
            <a:r>
              <a:rPr lang="de-DE" sz="2000" dirty="0"/>
              <a:t> </a:t>
            </a:r>
            <a:r>
              <a:rPr lang="de-DE" sz="2000" dirty="0" err="1"/>
              <a:t>mean</a:t>
            </a:r>
            <a:r>
              <a:rPr lang="de-DE" sz="2000" dirty="0"/>
              <a:t> by „</a:t>
            </a:r>
            <a:r>
              <a:rPr lang="de-DE" sz="2000" dirty="0" err="1"/>
              <a:t>unit</a:t>
            </a:r>
            <a:r>
              <a:rPr lang="de-DE" sz="2000" dirty="0"/>
              <a:t>“: </a:t>
            </a:r>
          </a:p>
          <a:p>
            <a:pPr lvl="1"/>
            <a:r>
              <a:rPr lang="de-DE" sz="2000" dirty="0"/>
              <a:t>in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en-US" sz="2000" dirty="0">
                <a:cs typeface="Times New Roman" panose="02020603050405020304" pitchFamily="18" charset="0"/>
              </a:rPr>
              <a:t>pre-survey, unit refers to the departments/faculties/schools with which you plan to participate in the subject survey;</a:t>
            </a:r>
          </a:p>
          <a:p>
            <a:pPr lvl="1"/>
            <a:r>
              <a:rPr lang="en-US" sz="2000" dirty="0">
                <a:cs typeface="Times New Roman" panose="02020603050405020304" pitchFamily="18" charset="0"/>
              </a:rPr>
              <a:t>in the subject &amp; institutional survey, unit refers to the measurement of your third party funding: are you indicating in full amounts, in thousands or in million</a:t>
            </a:r>
          </a:p>
          <a:p>
            <a:r>
              <a:rPr lang="en-US" sz="2000" dirty="0"/>
              <a:t>What to do if data are not available?</a:t>
            </a:r>
          </a:p>
          <a:p>
            <a:pPr lvl="1"/>
            <a:r>
              <a:rPr lang="en-US" sz="2000" dirty="0"/>
              <a:t>If data are not available for 1</a:t>
            </a:r>
            <a:r>
              <a:rPr lang="en-US" sz="2000" baseline="30000" dirty="0"/>
              <a:t>st</a:t>
            </a:r>
            <a:r>
              <a:rPr lang="en-US" sz="2000" dirty="0"/>
              <a:t> deadline, please leave a comment that “data are not available” and submit them by the 2</a:t>
            </a:r>
            <a:r>
              <a:rPr lang="en-US" sz="2000" baseline="30000" dirty="0"/>
              <a:t>nd</a:t>
            </a:r>
            <a:r>
              <a:rPr lang="en-US" sz="2000" dirty="0"/>
              <a:t> deadline; if possible, student and staff data should be submitted for the first deadline</a:t>
            </a:r>
          </a:p>
          <a:p>
            <a:pPr lvl="1"/>
            <a:r>
              <a:rPr lang="en-US" sz="2000" dirty="0"/>
              <a:t>If data for certain questions are not available, please leave those fields blank and tick the "data not available" box. Please enter "0" (zero) only if zero is the correct value!</a:t>
            </a:r>
          </a:p>
          <a:p>
            <a:r>
              <a:rPr lang="en-US" sz="2000" dirty="0"/>
              <a:t>Which indicators does UMR evaluate?</a:t>
            </a:r>
            <a:br>
              <a:rPr lang="en-US" sz="2000" dirty="0"/>
            </a:br>
            <a:r>
              <a:rPr lang="en-US" sz="2000" dirty="0"/>
              <a:t>Explanations on data elements, calculations and rationales can be found in the indicator book on our </a:t>
            </a:r>
            <a:r>
              <a:rPr lang="en-US" sz="2000" b="1" dirty="0">
                <a:hlinkClick r:id="rId2" tooltip="indicator book"/>
              </a:rPr>
              <a:t>website</a:t>
            </a:r>
            <a:r>
              <a:rPr lang="en-US" sz="2000" dirty="0"/>
              <a:t>.</a:t>
            </a:r>
            <a:endParaRPr lang="en-US" sz="20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EBF4F-71EF-4086-ADC3-995EAAE1F0AF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033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23BD5-9221-4F1F-9B9B-EB523DBEAFD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524001" y="26490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6" name="Foliennummernplatzhalter 11"/>
          <p:cNvSpPr txBox="1">
            <a:spLocks/>
          </p:cNvSpPr>
          <p:nvPr/>
        </p:nvSpPr>
        <p:spPr>
          <a:xfrm>
            <a:off x="807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767EB2-40A6-4EE6-8430-F7BC074276AC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28" name="Titel 21"/>
          <p:cNvSpPr txBox="1">
            <a:spLocks/>
          </p:cNvSpPr>
          <p:nvPr/>
        </p:nvSpPr>
        <p:spPr>
          <a:xfrm>
            <a:off x="1775520" y="222342"/>
            <a:ext cx="5216368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>
              <a:spcBef>
                <a:spcPct val="0"/>
              </a:spcBef>
            </a:pPr>
            <a:r>
              <a:rPr lang="en-GB" sz="2800" dirty="0">
                <a:solidFill>
                  <a:srgbClr val="002060"/>
                </a:solidFill>
              </a:rPr>
              <a:t>Key </a:t>
            </a:r>
            <a:r>
              <a:rPr lang="en-GB" sz="2800" b="1" dirty="0" err="1">
                <a:solidFill>
                  <a:srgbClr val="002060"/>
                </a:solidFill>
                <a:latin typeface="+mj-lt"/>
              </a:rPr>
              <a:t>charactieristics</a:t>
            </a:r>
            <a:r>
              <a:rPr lang="en-GB" sz="2800" dirty="0">
                <a:solidFill>
                  <a:srgbClr val="002060"/>
                </a:solidFill>
              </a:rPr>
              <a:t> of UMR </a:t>
            </a:r>
            <a:endParaRPr lang="en-US" sz="2800" dirty="0">
              <a:solidFill>
                <a:srgbClr val="002060"/>
              </a:solidFill>
            </a:endParaRPr>
          </a:p>
        </p:txBody>
      </p:sp>
      <p:cxnSp>
        <p:nvCxnSpPr>
          <p:cNvPr id="29" name="Gerade Verbindung 28"/>
          <p:cNvCxnSpPr/>
          <p:nvPr/>
        </p:nvCxnSpPr>
        <p:spPr>
          <a:xfrm>
            <a:off x="1547366" y="1052736"/>
            <a:ext cx="9144000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Grafik 29" descr="U-Multirank logo with tagline_rg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94489" y="125378"/>
            <a:ext cx="2577976" cy="785145"/>
          </a:xfrm>
          <a:prstGeom prst="rect">
            <a:avLst/>
          </a:prstGeom>
        </p:spPr>
      </p:pic>
      <p:sp>
        <p:nvSpPr>
          <p:cNvPr id="22" name="Rechteck 21"/>
          <p:cNvSpPr/>
          <p:nvPr/>
        </p:nvSpPr>
        <p:spPr>
          <a:xfrm>
            <a:off x="2017647" y="4190578"/>
            <a:ext cx="3414307" cy="100487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No composite score, </a:t>
            </a:r>
          </a:p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no weights on indicators</a:t>
            </a:r>
          </a:p>
        </p:txBody>
      </p:sp>
      <p:sp>
        <p:nvSpPr>
          <p:cNvPr id="31" name="Rechteck 30"/>
          <p:cNvSpPr/>
          <p:nvPr/>
        </p:nvSpPr>
        <p:spPr>
          <a:xfrm>
            <a:off x="6778164" y="2973946"/>
            <a:ext cx="3262303" cy="100487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Multi-dimensional ranking</a:t>
            </a:r>
          </a:p>
        </p:txBody>
      </p:sp>
      <p:sp>
        <p:nvSpPr>
          <p:cNvPr id="34" name="Rechteck 33"/>
          <p:cNvSpPr/>
          <p:nvPr/>
        </p:nvSpPr>
        <p:spPr>
          <a:xfrm>
            <a:off x="2017647" y="2973946"/>
            <a:ext cx="3414307" cy="100487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No league table</a:t>
            </a:r>
          </a:p>
        </p:txBody>
      </p:sp>
      <p:sp>
        <p:nvSpPr>
          <p:cNvPr id="35" name="Rechteck 34"/>
          <p:cNvSpPr/>
          <p:nvPr/>
        </p:nvSpPr>
        <p:spPr>
          <a:xfrm>
            <a:off x="6778164" y="4221790"/>
            <a:ext cx="3262303" cy="100487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Ranking in 5 categories per indicator</a:t>
            </a:r>
          </a:p>
        </p:txBody>
      </p:sp>
      <p:sp>
        <p:nvSpPr>
          <p:cNvPr id="36" name="Rechteck 35"/>
          <p:cNvSpPr/>
          <p:nvPr/>
        </p:nvSpPr>
        <p:spPr>
          <a:xfrm>
            <a:off x="2019405" y="1510147"/>
            <a:ext cx="3414307" cy="129614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Not limited to international research universities</a:t>
            </a:r>
          </a:p>
        </p:txBody>
      </p:sp>
      <p:sp>
        <p:nvSpPr>
          <p:cNvPr id="37" name="Rechteck 36"/>
          <p:cNvSpPr/>
          <p:nvPr/>
        </p:nvSpPr>
        <p:spPr>
          <a:xfrm>
            <a:off x="6754682" y="1471219"/>
            <a:ext cx="3262303" cy="129614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Diversity of HEIs</a:t>
            </a:r>
          </a:p>
        </p:txBody>
      </p:sp>
      <p:sp>
        <p:nvSpPr>
          <p:cNvPr id="17" name="Rechteck 16"/>
          <p:cNvSpPr/>
          <p:nvPr/>
        </p:nvSpPr>
        <p:spPr>
          <a:xfrm>
            <a:off x="2022517" y="5351474"/>
            <a:ext cx="3414307" cy="100487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More encompassing than institutional information</a:t>
            </a:r>
          </a:p>
        </p:txBody>
      </p:sp>
      <p:sp>
        <p:nvSpPr>
          <p:cNvPr id="18" name="Rechteck 17"/>
          <p:cNvSpPr/>
          <p:nvPr/>
        </p:nvSpPr>
        <p:spPr>
          <a:xfrm>
            <a:off x="6778164" y="5462804"/>
            <a:ext cx="3262303" cy="100487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Comprehensive subject rankings</a:t>
            </a:r>
          </a:p>
        </p:txBody>
      </p:sp>
      <p:sp>
        <p:nvSpPr>
          <p:cNvPr id="2" name="Pfeil nach rechts 1"/>
          <p:cNvSpPr/>
          <p:nvPr/>
        </p:nvSpPr>
        <p:spPr>
          <a:xfrm>
            <a:off x="5659082" y="3315562"/>
            <a:ext cx="86409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Pfeil nach rechts 20"/>
          <p:cNvSpPr/>
          <p:nvPr/>
        </p:nvSpPr>
        <p:spPr>
          <a:xfrm>
            <a:off x="5659082" y="4539698"/>
            <a:ext cx="86409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Pfeil nach rechts 22"/>
          <p:cNvSpPr/>
          <p:nvPr/>
        </p:nvSpPr>
        <p:spPr>
          <a:xfrm>
            <a:off x="5659082" y="1903267"/>
            <a:ext cx="86409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Pfeil nach rechts 23"/>
          <p:cNvSpPr/>
          <p:nvPr/>
        </p:nvSpPr>
        <p:spPr>
          <a:xfrm>
            <a:off x="5663952" y="5589240"/>
            <a:ext cx="86409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382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935" y="1973179"/>
            <a:ext cx="7588989" cy="388145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Project </a:t>
            </a:r>
            <a:r>
              <a:rPr lang="de-DE" dirty="0" err="1"/>
              <a:t>development</a:t>
            </a:r>
            <a:r>
              <a:rPr lang="de-DE" dirty="0"/>
              <a:t> of</a:t>
            </a:r>
          </a:p>
        </p:txBody>
      </p:sp>
      <p:graphicFrame>
        <p:nvGraphicFramePr>
          <p:cNvPr id="8" name="Inhaltsplatzhalt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4006659"/>
              </p:ext>
            </p:extLst>
          </p:nvPr>
        </p:nvGraphicFramePr>
        <p:xfrm>
          <a:off x="571499" y="2507876"/>
          <a:ext cx="11154336" cy="2637108"/>
        </p:xfrm>
        <a:graphic>
          <a:graphicData uri="http://schemas.openxmlformats.org/drawingml/2006/table">
            <a:tbl>
              <a:tblPr/>
              <a:tblGrid>
                <a:gridCol w="2230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0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08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3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179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0183">
                <a:tc>
                  <a:txBody>
                    <a:bodyPr/>
                    <a:lstStyle/>
                    <a:p>
                      <a:pPr algn="l" fontAlgn="t"/>
                      <a:r>
                        <a:rPr lang="de-DE" sz="2000" b="1" i="0" u="none" strike="noStrike" dirty="0">
                          <a:solidFill>
                            <a:srgbClr val="FF66CC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2000" b="1" i="0" u="none" strike="noStrike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2000" b="1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20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7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850 </a:t>
                      </a:r>
                      <a:r>
                        <a:rPr lang="de-DE" sz="20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universities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1.200+ </a:t>
                      </a:r>
                      <a:r>
                        <a:rPr lang="de-DE" sz="20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universities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1.300+ </a:t>
                      </a:r>
                      <a:r>
                        <a:rPr lang="de-DE" sz="20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universities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1.500 </a:t>
                      </a:r>
                      <a:r>
                        <a:rPr lang="de-DE" sz="20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universities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1.600+</a:t>
                      </a:r>
                      <a:r>
                        <a:rPr lang="de-DE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20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universities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6175">
                <a:tc>
                  <a:txBody>
                    <a:bodyPr/>
                    <a:lstStyle/>
                    <a:p>
                      <a:pPr algn="l" fontAlgn="t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r>
                        <a:rPr lang="de-DE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20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subjects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</a:t>
                      </a:r>
                      <a:r>
                        <a:rPr lang="de-DE" sz="20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subjects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</a:t>
                      </a:r>
                      <a:r>
                        <a:rPr lang="de-DE" sz="20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subjects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</a:t>
                      </a:r>
                      <a:r>
                        <a:rPr lang="de-DE" sz="20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subjects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  <a:r>
                        <a:rPr lang="de-DE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20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subjects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4962">
                <a:tc>
                  <a:txBody>
                    <a:bodyPr/>
                    <a:lstStyle/>
                    <a:p>
                      <a:pPr algn="l" fontAlgn="t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60,000 </a:t>
                      </a:r>
                      <a:b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student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survey </a:t>
                      </a:r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replies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85,000 </a:t>
                      </a:r>
                      <a:b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student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survey </a:t>
                      </a:r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replies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105,000 </a:t>
                      </a:r>
                      <a:b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student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survey </a:t>
                      </a:r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replies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150,000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student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survey </a:t>
                      </a:r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replies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150,000+ </a:t>
                      </a:r>
                      <a:b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student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survey </a:t>
                      </a:r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replies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Ausblick: U-Multirank 2020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08698-4409-4855-AED1-1F0FA9E09F75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51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88557" y="-7488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de-DE" sz="4000" dirty="0"/>
              <a:t>5 </a:t>
            </a:r>
            <a:r>
              <a:rPr lang="de-DE" sz="4000" dirty="0" err="1"/>
              <a:t>dimensions</a:t>
            </a:r>
            <a:r>
              <a:rPr lang="de-DE" sz="4000" dirty="0"/>
              <a:t> </a:t>
            </a:r>
            <a:r>
              <a:rPr lang="de-DE" sz="4000" dirty="0" err="1"/>
              <a:t>show</a:t>
            </a:r>
            <a:r>
              <a:rPr lang="de-DE" sz="4000" dirty="0"/>
              <a:t> a </a:t>
            </a:r>
            <a:r>
              <a:rPr lang="de-DE" sz="4000" dirty="0" err="1"/>
              <a:t>university‘s</a:t>
            </a:r>
            <a:r>
              <a:rPr lang="de-DE" sz="4000" dirty="0"/>
              <a:t> </a:t>
            </a:r>
            <a:r>
              <a:rPr lang="de-DE" sz="4000" dirty="0" err="1"/>
              <a:t>profile</a:t>
            </a:r>
            <a:endParaRPr lang="de-DE" sz="400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Ausblick: U-Multirank 2020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08698-4409-4855-AED1-1F0FA9E09F75}" type="slidenum">
              <a:rPr lang="de-DE" smtClean="0"/>
              <a:t>5</a:t>
            </a:fld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1201010" y="1690688"/>
            <a:ext cx="466639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2400" dirty="0"/>
              <a:t>Teaching &amp; Learning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2400" dirty="0"/>
              <a:t>Research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2400" dirty="0"/>
              <a:t>International Orientation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2400" dirty="0"/>
              <a:t>Knowledge Transfer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2400" dirty="0"/>
              <a:t>Regional Engagement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827" y="6397235"/>
            <a:ext cx="930372" cy="283353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0423" y="1613928"/>
            <a:ext cx="4368053" cy="436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32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Ausblick: U-Multirank 2020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08698-4409-4855-AED1-1F0FA9E09F75}" type="slidenum">
              <a:rPr lang="de-DE" smtClean="0"/>
              <a:t>6</a:t>
            </a:fld>
            <a:endParaRPr lang="de-DE"/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667119" y="35952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>
                <a:solidFill>
                  <a:schemeClr val="bg1"/>
                </a:solidFill>
              </a:rPr>
              <a:t>Die Indikatoren</a:t>
            </a: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3"/>
          <a:srcRect l="44472" t="26737" r="28162" b="49972"/>
          <a:stretch/>
        </p:blipFill>
        <p:spPr>
          <a:xfrm>
            <a:off x="6998061" y="1029147"/>
            <a:ext cx="3902938" cy="1999054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4"/>
          <a:srcRect l="44549" t="27004" r="27926" b="59494"/>
          <a:stretch/>
        </p:blipFill>
        <p:spPr>
          <a:xfrm>
            <a:off x="7001086" y="3075586"/>
            <a:ext cx="3925583" cy="1158845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 rotWithShape="1">
          <a:blip r:embed="rId5"/>
          <a:srcRect l="44447" t="27004" r="27834" b="52068"/>
          <a:stretch/>
        </p:blipFill>
        <p:spPr>
          <a:xfrm>
            <a:off x="6980012" y="4287832"/>
            <a:ext cx="3967729" cy="1802809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 rotWithShape="1">
          <a:blip r:embed="rId6"/>
          <a:srcRect l="44429" t="26835" r="28097" b="61856"/>
          <a:stretch/>
        </p:blipFill>
        <p:spPr>
          <a:xfrm>
            <a:off x="1003299" y="5329122"/>
            <a:ext cx="3844290" cy="94252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3299" y="990063"/>
            <a:ext cx="3844289" cy="1702337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3299" y="2751533"/>
            <a:ext cx="3844290" cy="255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42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508" y="47071"/>
            <a:ext cx="10515600" cy="1325563"/>
          </a:xfrm>
        </p:spPr>
        <p:txBody>
          <a:bodyPr>
            <a:normAutofit/>
          </a:bodyPr>
          <a:lstStyle/>
          <a:p>
            <a:r>
              <a:rPr lang="de-DE" dirty="0"/>
              <a:t>Schedule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08698-4409-4855-AED1-1F0FA9E09F75}" type="slidenum">
              <a:rPr lang="de-DE" smtClean="0"/>
              <a:t>7</a:t>
            </a:fld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91139" y="1825625"/>
            <a:ext cx="10515600" cy="4351338"/>
          </a:xfrm>
        </p:spPr>
        <p:txBody>
          <a:bodyPr/>
          <a:lstStyle/>
          <a:p>
            <a:endParaRPr lang="de-DE" dirty="0"/>
          </a:p>
        </p:txBody>
      </p:sp>
      <p:graphicFrame>
        <p:nvGraphicFramePr>
          <p:cNvPr id="8" name="Inhaltsplatzhalt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1356388"/>
              </p:ext>
            </p:extLst>
          </p:nvPr>
        </p:nvGraphicFramePr>
        <p:xfrm>
          <a:off x="891139" y="1462328"/>
          <a:ext cx="10409721" cy="4001299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5595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84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85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831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1762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de-DE" sz="2400" u="none" strike="noStrike" dirty="0">
                          <a:effectLst/>
                        </a:rPr>
                        <a:t>Registration U-Multirank (UMR) 2020</a:t>
                      </a:r>
                      <a:endParaRPr lang="de-D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de-DE" sz="2000" u="none" strike="noStrike" dirty="0">
                          <a:effectLst/>
                        </a:rPr>
                        <a:t>March - September 2019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583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de-DE" sz="2400" u="none" strike="noStrike" dirty="0">
                          <a:effectLst/>
                        </a:rPr>
                        <a:t>Pre-Survey</a:t>
                      </a:r>
                      <a:endParaRPr lang="de-D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de-DE" sz="2000" u="none" strike="noStrike" dirty="0">
                          <a:effectLst/>
                        </a:rPr>
                        <a:t>June - September 2019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91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de-DE" sz="2400" u="none" strike="noStrike" dirty="0">
                          <a:effectLst/>
                        </a:rPr>
                        <a:t>Institutional survey</a:t>
                      </a:r>
                    </a:p>
                    <a:p>
                      <a:pPr marL="342900" indent="-342900" algn="l" fontAlgn="b">
                        <a:buFontTx/>
                        <a:buChar char="-"/>
                      </a:pPr>
                      <a:r>
                        <a:rPr lang="de-DE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1st data delivery</a:t>
                      </a:r>
                    </a:p>
                    <a:p>
                      <a:pPr marL="342900" indent="-342900" algn="l" fontAlgn="b">
                        <a:buFontTx/>
                        <a:buChar char="-"/>
                      </a:pPr>
                      <a:r>
                        <a:rPr lang="de-DE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2nd data delivery</a:t>
                      </a:r>
                    </a:p>
                  </a:txBody>
                  <a:tcPr marL="6350" marR="6350" marT="635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de-DE" sz="2400" u="none" strike="noStrike" dirty="0">
                          <a:effectLst/>
                        </a:rPr>
                        <a:t>Subject survey</a:t>
                      </a:r>
                    </a:p>
                    <a:p>
                      <a:pPr marL="342900" indent="-342900" algn="l" fontAlgn="b">
                        <a:buFontTx/>
                        <a:buChar char="-"/>
                      </a:pPr>
                      <a:r>
                        <a:rPr lang="de-DE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1st data delivery</a:t>
                      </a:r>
                    </a:p>
                    <a:p>
                      <a:pPr marL="342900" indent="-342900" algn="l" fontAlgn="b">
                        <a:buFontTx/>
                        <a:buChar char="-"/>
                      </a:pPr>
                      <a:r>
                        <a:rPr lang="de-DE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2nd data delivery</a:t>
                      </a:r>
                    </a:p>
                  </a:txBody>
                  <a:tcPr marL="6350" marR="6350" marT="635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de-DE" sz="2400" u="none" strike="noStrike" dirty="0">
                          <a:effectLst/>
                        </a:rPr>
                        <a:t>Student</a:t>
                      </a:r>
                      <a:r>
                        <a:rPr lang="de-DE" sz="2400" u="none" strike="noStrike" baseline="0" dirty="0">
                          <a:effectLst/>
                        </a:rPr>
                        <a:t> survey</a:t>
                      </a:r>
                      <a:endParaRPr lang="de-D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de-DE" sz="2000" u="none" strike="noStrike" dirty="0">
                          <a:effectLst/>
                        </a:rPr>
                        <a:t>September - December 2019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911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de-DE" sz="2400" u="none" strike="noStrike" dirty="0">
                          <a:effectLst/>
                        </a:rPr>
                        <a:t>Verification of data &amp; final queries by UMR</a:t>
                      </a:r>
                      <a:endParaRPr lang="de-D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583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de-DE" sz="2400" u="none" strike="noStrike" dirty="0">
                          <a:effectLst/>
                        </a:rPr>
                        <a:t>Calculation of indicators</a:t>
                      </a:r>
                      <a:endParaRPr lang="de-D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de-DE" sz="2000" u="none" strike="noStrike" dirty="0">
                          <a:effectLst/>
                        </a:rPr>
                        <a:t>January-February 2020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5928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de-DE" sz="2400" u="none" strike="noStrike" dirty="0">
                          <a:effectLst/>
                        </a:rPr>
                        <a:t>"Participant package"</a:t>
                      </a:r>
                      <a:r>
                        <a:rPr lang="de-DE" sz="2400" u="none" strike="noStrike" baseline="0" dirty="0">
                          <a:effectLst/>
                        </a:rPr>
                        <a:t> sent to data co-ordinators</a:t>
                      </a:r>
                      <a:endParaRPr lang="de-D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de-DE" sz="2000" u="none" strike="noStrike" dirty="0">
                          <a:effectLst/>
                        </a:rPr>
                        <a:t>April 2020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583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de-DE" sz="2400" u="none" strike="noStrike" dirty="0">
                          <a:effectLst/>
                        </a:rPr>
                        <a:t>Publication of U-Multirank 2020</a:t>
                      </a:r>
                      <a:endParaRPr lang="de-D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de-DE" sz="2000" u="none" strike="noStrike" dirty="0">
                          <a:effectLst/>
                        </a:rPr>
                        <a:t>June 2020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276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508" y="162846"/>
            <a:ext cx="10363200" cy="988138"/>
          </a:xfrm>
        </p:spPr>
        <p:txBody>
          <a:bodyPr/>
          <a:lstStyle/>
          <a:p>
            <a:r>
              <a:rPr lang="de-DE" dirty="0"/>
              <a:t>Schedule</a:t>
            </a:r>
          </a:p>
        </p:txBody>
      </p:sp>
      <p:sp>
        <p:nvSpPr>
          <p:cNvPr id="66" name="Textfeld 65"/>
          <p:cNvSpPr txBox="1"/>
          <p:nvPr/>
        </p:nvSpPr>
        <p:spPr>
          <a:xfrm>
            <a:off x="673778" y="4642626"/>
            <a:ext cx="3749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rgbClr val="FF0000"/>
                </a:solidFill>
              </a:rPr>
              <a:t>Overlap:  U-Multirank 2019 </a:t>
            </a:r>
            <a:r>
              <a:rPr lang="en-GB" b="1" dirty="0">
                <a:solidFill>
                  <a:srgbClr val="FF0000"/>
                </a:solidFill>
              </a:rPr>
              <a:t>and</a:t>
            </a:r>
            <a:r>
              <a:rPr lang="de-DE" b="1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de-DE" b="1" dirty="0">
                <a:solidFill>
                  <a:srgbClr val="FF0000"/>
                </a:solidFill>
              </a:rPr>
              <a:t>U-Multirank 2020 </a:t>
            </a:r>
          </a:p>
        </p:txBody>
      </p:sp>
      <p:cxnSp>
        <p:nvCxnSpPr>
          <p:cNvPr id="68" name="Gerade Verbindung mit Pfeil 67"/>
          <p:cNvCxnSpPr/>
          <p:nvPr/>
        </p:nvCxnSpPr>
        <p:spPr>
          <a:xfrm>
            <a:off x="673778" y="3875134"/>
            <a:ext cx="75659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fik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987" y="1150984"/>
            <a:ext cx="4665663" cy="302895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425" y="3484654"/>
            <a:ext cx="4521200" cy="3038475"/>
          </a:xfrm>
          <a:prstGeom prst="rect">
            <a:avLst/>
          </a:prstGeom>
        </p:spPr>
      </p:pic>
      <p:sp>
        <p:nvSpPr>
          <p:cNvPr id="16" name="Foliennummernplatzhalt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EBF4F-71EF-4086-ADC3-995EAAE1F0AF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824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2814" y="0"/>
            <a:ext cx="10515600" cy="1325563"/>
          </a:xfrm>
        </p:spPr>
        <p:txBody>
          <a:bodyPr>
            <a:normAutofit/>
          </a:bodyPr>
          <a:lstStyle/>
          <a:p>
            <a:r>
              <a:rPr lang="de-DE" sz="4000" dirty="0" err="1"/>
              <a:t>Subjects</a:t>
            </a:r>
            <a:r>
              <a:rPr lang="de-DE" sz="4000" dirty="0"/>
              <a:t> </a:t>
            </a:r>
            <a:r>
              <a:rPr lang="de-DE" sz="4000" dirty="0" err="1"/>
              <a:t>for</a:t>
            </a:r>
            <a:r>
              <a:rPr lang="de-DE" sz="4000" dirty="0"/>
              <a:t> </a:t>
            </a:r>
            <a:r>
              <a:rPr lang="de-DE" sz="4000" dirty="0" err="1"/>
              <a:t>the</a:t>
            </a:r>
            <a:r>
              <a:rPr lang="de-DE" sz="4000" dirty="0"/>
              <a:t> 2020 </a:t>
            </a:r>
            <a:r>
              <a:rPr lang="de-DE" sz="4000" dirty="0" err="1"/>
              <a:t>publication</a:t>
            </a:r>
            <a:endParaRPr lang="de-DE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67844" y="2024742"/>
            <a:ext cx="5131527" cy="404948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GB" i="1" dirty="0"/>
              <a:t>Subject updates</a:t>
            </a:r>
            <a:r>
              <a:rPr lang="en-GB" dirty="0"/>
              <a:t>:</a:t>
            </a:r>
          </a:p>
          <a:p>
            <a:pPr lvl="0"/>
            <a:r>
              <a:rPr lang="en-US" dirty="0"/>
              <a:t>Business Studies</a:t>
            </a:r>
            <a:endParaRPr lang="de-DE" dirty="0"/>
          </a:p>
          <a:p>
            <a:pPr lvl="0"/>
            <a:r>
              <a:rPr lang="en-US" dirty="0"/>
              <a:t>Economics</a:t>
            </a:r>
            <a:endParaRPr lang="de-DE" dirty="0"/>
          </a:p>
          <a:p>
            <a:pPr lvl="0"/>
            <a:r>
              <a:rPr lang="en-US" dirty="0"/>
              <a:t>Educational Sciences</a:t>
            </a:r>
            <a:endParaRPr lang="de-DE" dirty="0"/>
          </a:p>
          <a:p>
            <a:pPr lvl="0"/>
            <a:r>
              <a:rPr lang="en-US" dirty="0"/>
              <a:t>History </a:t>
            </a:r>
            <a:endParaRPr lang="de-DE" dirty="0"/>
          </a:p>
          <a:p>
            <a:pPr lvl="0"/>
            <a:r>
              <a:rPr lang="en-US" dirty="0"/>
              <a:t>Political Science</a:t>
            </a:r>
            <a:endParaRPr lang="de-DE" dirty="0"/>
          </a:p>
          <a:p>
            <a:r>
              <a:rPr lang="en-US" dirty="0"/>
              <a:t>Sociology</a:t>
            </a:r>
            <a:endParaRPr lang="en-GB" dirty="0"/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494210" y="2024742"/>
            <a:ext cx="5131527" cy="40494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i="1" dirty="0"/>
              <a:t>New subjects:</a:t>
            </a:r>
          </a:p>
          <a:p>
            <a:pPr lvl="0"/>
            <a:r>
              <a:rPr lang="en-US" dirty="0"/>
              <a:t>Earth Science/ Geology</a:t>
            </a:r>
            <a:endParaRPr lang="de-DE" dirty="0"/>
          </a:p>
          <a:p>
            <a:pPr lvl="0"/>
            <a:r>
              <a:rPr lang="en-US" dirty="0"/>
              <a:t>Social Geography</a:t>
            </a:r>
            <a:endParaRPr lang="de-DE" dirty="0"/>
          </a:p>
          <a:p>
            <a:pPr lvl="0"/>
            <a:r>
              <a:rPr lang="en-US" dirty="0"/>
              <a:t>International Law</a:t>
            </a:r>
            <a:endParaRPr lang="de-DE" dirty="0"/>
          </a:p>
          <a:p>
            <a:r>
              <a:rPr lang="en-US" dirty="0"/>
              <a:t>Linguistics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EBF4F-71EF-4086-ADC3-995EAAE1F0AF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604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E1ACD31B8D2D04BA1FB1FEEFC8C8F9F" ma:contentTypeVersion="0" ma:contentTypeDescription="Ein neues Dokument erstellen." ma:contentTypeScope="" ma:versionID="972dd5ea408f10083a63e9bd0210056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4f5dc90cf06628c3b90945c8266c24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7D0ED59-8898-4BBC-A8A5-F8366898852A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38E4CE7-DE61-4076-9E57-470ABC0A95E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68E4117-3F32-439F-8808-F9EAD455ED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1418</Words>
  <Application>Microsoft Office PowerPoint</Application>
  <PresentationFormat>Breitbild</PresentationFormat>
  <Paragraphs>272</Paragraphs>
  <Slides>22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Symbol</vt:lpstr>
      <vt:lpstr>Times New Roman</vt:lpstr>
      <vt:lpstr>Wingdings</vt:lpstr>
      <vt:lpstr>Office Theme</vt:lpstr>
      <vt:lpstr>PowerPoint-Präsentation</vt:lpstr>
      <vt:lpstr>Content </vt:lpstr>
      <vt:lpstr>PowerPoint-Präsentation</vt:lpstr>
      <vt:lpstr>Project development of</vt:lpstr>
      <vt:lpstr>5 dimensions show a university‘s profile</vt:lpstr>
      <vt:lpstr>PowerPoint-Präsentation</vt:lpstr>
      <vt:lpstr>Schedule</vt:lpstr>
      <vt:lpstr>Schedule</vt:lpstr>
      <vt:lpstr>Subjects for the 2020 publication</vt:lpstr>
      <vt:lpstr>Registration for Ukrainian participants</vt:lpstr>
      <vt:lpstr>The surveys:  Pre-Survey (compulsory)</vt:lpstr>
      <vt:lpstr>The surveys:  Institutional Survey (compulsory)</vt:lpstr>
      <vt:lpstr>The surveys:  Subject Survey (voluntary)</vt:lpstr>
      <vt:lpstr>The surveys:  Student Survey (voluntary)</vt:lpstr>
      <vt:lpstr>The surveys:  Comon feedback  loops in data collection</vt:lpstr>
      <vt:lpstr> The data collection process </vt:lpstr>
      <vt:lpstr>General questions</vt:lpstr>
      <vt:lpstr>PowerPoint-Präsentation</vt:lpstr>
      <vt:lpstr>National specifics: subject ranking </vt:lpstr>
      <vt:lpstr>National specifics: important terms</vt:lpstr>
      <vt:lpstr>National specifics: data sources</vt:lpstr>
      <vt:lpstr>Questions received: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Friedhoff, Caroline</dc:creator>
  <cp:lastModifiedBy>Werner, Deborah</cp:lastModifiedBy>
  <cp:revision>120</cp:revision>
  <dcterms:created xsi:type="dcterms:W3CDTF">2017-04-11T11:41:56Z</dcterms:created>
  <dcterms:modified xsi:type="dcterms:W3CDTF">2019-09-10T13:10:15Z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0x0101007E1ACD31B8D2D04BA1FB1FEEFC8C8F9F</vt:lpwstr>
  </property>
</Properties>
</file>